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49.gif" ContentType="image/gif"/>
  <Override PartName="/ppt/media/image28.png" ContentType="image/png"/>
  <Override PartName="/ppt/media/image1.jpeg" ContentType="image/jpeg"/>
  <Override PartName="/ppt/media/image38.png" ContentType="image/png"/>
  <Override PartName="/ppt/media/image2.jpeg" ContentType="image/jpeg"/>
  <Override PartName="/ppt/media/image48.png" ContentType="image/png"/>
  <Override PartName="/ppt/media/image3.jpeg" ContentType="image/jpeg"/>
  <Override PartName="/ppt/media/image4.jpeg" ContentType="image/jpeg"/>
  <Override PartName="/ppt/media/image58.png" ContentType="image/png"/>
  <Override PartName="/ppt/media/image5.jpeg" ContentType="image/jpeg"/>
  <Override PartName="/ppt/media/image11.png" ContentType="image/png"/>
  <Override PartName="/ppt/media/image6.jpeg" ContentType="image/jpeg"/>
  <Override PartName="/ppt/media/image21.png" ContentType="image/png"/>
  <Override PartName="/ppt/media/image7.jpeg" ContentType="image/jpeg"/>
  <Override PartName="/ppt/media/image31.png" ContentType="image/png"/>
  <Override PartName="/ppt/media/image8.jpeg" ContentType="image/jpeg"/>
  <Override PartName="/ppt/media/image41.png" ContentType="image/png"/>
  <Override PartName="/ppt/media/image9.jpeg" ContentType="image/jpeg"/>
  <Override PartName="/ppt/media/image51.png" ContentType="image/png"/>
  <Override PartName="/ppt/media/image10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0.gif" ContentType="image/gif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5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2.xml" ContentType="application/vnd.openxmlformats-officedocument.presentationml.comment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commentAuthors.xml" ContentType="application/vnd.openxmlformats-officedocument.presentationml.commentAuthor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</p:sldIdLst>
  <p:sldSz cx="9144000" cy="5143500"/>
  <p:notesSz cx="6858000" cy="9144000"/>
</p:presentation>
</file>

<file path=ppt/commentAuthors.xml><?xml version="1.0" encoding="utf-8"?>
<p:cmAuthorLst xmlns:p="http://schemas.openxmlformats.org/presentationml/2006/main">
  <p:cmAuthor id="0" name="Javier Dottori" initials="JD" lastIdx="8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commentAuthors" Target="commentAuthors.xml"/>
</Relationships>
</file>

<file path=ppt/comments/comment1.xml><?xml version="1.0" encoding="utf-8"?>
<p:cmLst xmlns:p="http://schemas.openxmlformats.org/presentationml/2006/main">
  <p:cm authorId="0" dt="2022-08-09T08:41:44.678000000" idx="1">
    <p:pos x="6118" y="0"/>
    <p:text>revisen un poco el formato, la estetica cambia de slide a sldie, eso es ruido innecesario para el cerebro</p:text>
  </p:cm>
  <p:cm authorId="0" dt="2022-08-09T08:41:44.678000000" idx="2">
    <p:pos x="6118" y="0"/>
    <p:text>tip: seleccionar cosas y hacer "borrar formato" y/o aplicar el Layout de la slide de 0 y reajustar</p:text>
  </p:cm>
</p:cmLst>
</file>

<file path=ppt/comments/comment26.xml><?xml version="1.0" encoding="utf-8"?>
<p:cmLst xmlns:p="http://schemas.openxmlformats.org/presentationml/2006/main">
  <p:cm authorId="0" dt="2022-08-09T08:01:03.172000000" idx="3">
    <p:pos x="6118" y="0"/>
    <p:text>aclararia que el nombre que usen seria su apodo en el mundo de la programacion desde hoy hasta la eternidad</p:text>
  </p:cm>
</p:cmLst>
</file>

<file path=ppt/comments/comment28.xml><?xml version="1.0" encoding="utf-8"?>
<p:cmLst xmlns:p="http://schemas.openxmlformats.org/presentationml/2006/main">
  <p:cm authorId="0" dt="2022-08-09T08:37:50.810000000" idx="4">
    <p:pos x="720" y="1080"/>
    <p:text>lo hice generico</p:text>
  </p:cm>
</p:cmLst>
</file>

<file path=ppt/comments/comment35.xml><?xml version="1.0" encoding="utf-8"?>
<p:cmLst xmlns:p="http://schemas.openxmlformats.org/presentationml/2006/main">
  <p:cm authorId="0" dt="2022-08-09T08:44:35.854000000" idx="5">
    <p:pos x="6118" y="0"/>
    <p:text>sugiero usar mas listas en lugar de tanta prosa, sobre todo para los items y pasos. O marcarlo con 
Paso 1: en negrita tipo titulos, eso facilita la lectura desde lejos</p:text>
  </p:cm>
</p:cmLst>
</file>

<file path=ppt/comments/comment42.xml><?xml version="1.0" encoding="utf-8"?>
<p:cmLst xmlns:p="http://schemas.openxmlformats.org/presentationml/2006/main">
  <p:cm authorId="0" dt="2022-08-09T08:38:38.223000000" idx="6">
    <p:pos x="6118" y="0"/>
    <p:text>sigo riendome de los gatos :D</p:text>
  </p:cm>
</p:cmLst>
</file>

<file path=ppt/comments/comment48.xml><?xml version="1.0" encoding="utf-8"?>
<p:cmLst xmlns:p="http://schemas.openxmlformats.org/presentationml/2006/main">
  <p:cm authorId="0" dt="2022-08-09T08:42:21.207000000" idx="7">
    <p:pos x="6118" y="0"/>
    <p:text>esta slide podria ir cuando se da branching en lugar de aca no? creo que el juego es todo sobre brnaching solamente</p:text>
  </p:cm>
  <p:cm authorId="0" dt="2022-08-09T08:00:25.372000000" idx="8">
    <p:pos x="6118" y="0"/>
    <p:text>fotito del juego para venderlo mas?</p:text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29508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596124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2856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329508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596124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628560" y="206640"/>
            <a:ext cx="7886520" cy="424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329508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96124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2856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329508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596124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ubTitle"/>
          </p:nvPr>
        </p:nvSpPr>
        <p:spPr>
          <a:xfrm>
            <a:off x="628560" y="206640"/>
            <a:ext cx="7886520" cy="424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329508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96124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2856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body"/>
          </p:nvPr>
        </p:nvSpPr>
        <p:spPr>
          <a:xfrm>
            <a:off x="329508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body"/>
          </p:nvPr>
        </p:nvSpPr>
        <p:spPr>
          <a:xfrm>
            <a:off x="596124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28560" y="206640"/>
            <a:ext cx="7886520" cy="424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29508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596124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2856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29508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596124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628560" y="206640"/>
            <a:ext cx="7886520" cy="424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628560" y="206640"/>
            <a:ext cx="7886520" cy="424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329508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596124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62856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body"/>
          </p:nvPr>
        </p:nvSpPr>
        <p:spPr>
          <a:xfrm>
            <a:off x="329508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 type="body"/>
          </p:nvPr>
        </p:nvSpPr>
        <p:spPr>
          <a:xfrm>
            <a:off x="596124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ubTitle"/>
          </p:nvPr>
        </p:nvSpPr>
        <p:spPr>
          <a:xfrm>
            <a:off x="628560" y="206640"/>
            <a:ext cx="7886520" cy="424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329508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596124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62856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 type="body"/>
          </p:nvPr>
        </p:nvSpPr>
        <p:spPr>
          <a:xfrm>
            <a:off x="329508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7"/>
          <p:cNvSpPr>
            <a:spLocks noGrp="1"/>
          </p:cNvSpPr>
          <p:nvPr>
            <p:ph type="body"/>
          </p:nvPr>
        </p:nvSpPr>
        <p:spPr>
          <a:xfrm>
            <a:off x="596124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ubTitle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ubTitle"/>
          </p:nvPr>
        </p:nvSpPr>
        <p:spPr>
          <a:xfrm>
            <a:off x="628560" y="206640"/>
            <a:ext cx="7886520" cy="424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329508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596124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body"/>
          </p:nvPr>
        </p:nvSpPr>
        <p:spPr>
          <a:xfrm>
            <a:off x="62856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 type="body"/>
          </p:nvPr>
        </p:nvSpPr>
        <p:spPr>
          <a:xfrm>
            <a:off x="329508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 type="body"/>
          </p:nvPr>
        </p:nvSpPr>
        <p:spPr>
          <a:xfrm>
            <a:off x="596124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628560" y="206640"/>
            <a:ext cx="7886520" cy="424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373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28560" y="3099240"/>
            <a:ext cx="788652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69920" y="11480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62856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body"/>
          </p:nvPr>
        </p:nvSpPr>
        <p:spPr>
          <a:xfrm>
            <a:off x="4669920" y="3099240"/>
            <a:ext cx="384840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2856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329508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5961240" y="11480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body"/>
          </p:nvPr>
        </p:nvSpPr>
        <p:spPr>
          <a:xfrm>
            <a:off x="62856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body"/>
          </p:nvPr>
        </p:nvSpPr>
        <p:spPr>
          <a:xfrm>
            <a:off x="329508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7"/>
          <p:cNvSpPr>
            <a:spLocks noGrp="1"/>
          </p:cNvSpPr>
          <p:nvPr>
            <p:ph type="body"/>
          </p:nvPr>
        </p:nvSpPr>
        <p:spPr>
          <a:xfrm>
            <a:off x="5961240" y="3099240"/>
            <a:ext cx="2539080" cy="178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9;p1" descr="logos 111MIL-01.JPG"/>
          <p:cNvPicPr/>
          <p:nvPr/>
        </p:nvPicPr>
        <p:blipFill>
          <a:blip r:embed="rId2"/>
          <a:srcRect l="86180" t="0" r="0" b="0"/>
          <a:stretch/>
        </p:blipFill>
        <p:spPr>
          <a:xfrm>
            <a:off x="0" y="5065560"/>
            <a:ext cx="9143640" cy="109800"/>
          </a:xfrm>
          <a:prstGeom prst="rect">
            <a:avLst/>
          </a:prstGeom>
          <a:ln w="0"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3" name="CustomShape 3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4" name="CustomShape 4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" name="CustomShape 5"/>
          <p:cNvSpPr/>
          <p:nvPr/>
        </p:nvSpPr>
        <p:spPr>
          <a:xfrm flipH="1" rot="10800000">
            <a:off x="1440" y="1080"/>
            <a:ext cx="2220480" cy="172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" name="Group 6"/>
          <p:cNvGrpSpPr/>
          <p:nvPr/>
        </p:nvGrpSpPr>
        <p:grpSpPr>
          <a:xfrm>
            <a:off x="-720" y="0"/>
            <a:ext cx="9145800" cy="5143320"/>
            <a:chOff x="-720" y="0"/>
            <a:chExt cx="9145800" cy="5143320"/>
          </a:xfrm>
        </p:grpSpPr>
        <p:sp>
          <p:nvSpPr>
            <p:cNvPr id="7" name="CustomShape 7"/>
            <p:cNvSpPr/>
            <p:nvPr/>
          </p:nvSpPr>
          <p:spPr>
            <a:xfrm>
              <a:off x="1028160" y="0"/>
              <a:ext cx="8116920" cy="93528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-720" y="3038760"/>
              <a:ext cx="9143280" cy="2104560"/>
              <a:chOff x="-720" y="3038760"/>
              <a:chExt cx="9143280" cy="2104560"/>
            </a:xfrm>
          </p:grpSpPr>
          <p:sp>
            <p:nvSpPr>
              <p:cNvPr id="9" name="CustomShape 9"/>
              <p:cNvSpPr/>
              <p:nvPr/>
            </p:nvSpPr>
            <p:spPr>
              <a:xfrm rot="10800000">
                <a:off x="-720" y="3805200"/>
                <a:ext cx="8116920" cy="1337760"/>
              </a:xfrm>
              <a:prstGeom prst="rect">
                <a:avLst/>
              </a:prstGeom>
              <a:solidFill>
                <a:srgbClr val="0195d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s-AR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s-AR" sz="1800" spc="-1" strike="noStrike">
                  <a:latin typeface="Arial"/>
                </a:endParaRPr>
              </a:p>
            </p:txBody>
          </p:sp>
          <p:sp>
            <p:nvSpPr>
              <p:cNvPr id="10" name="CustomShape 10"/>
              <p:cNvSpPr/>
              <p:nvPr/>
            </p:nvSpPr>
            <p:spPr>
              <a:xfrm flipH="1">
                <a:off x="6794640" y="3038760"/>
                <a:ext cx="2347920" cy="2103480"/>
              </a:xfrm>
              <a:prstGeom prst="snip1Rect">
                <a:avLst>
                  <a:gd name="adj" fmla="val 50000"/>
                </a:avLst>
              </a:prstGeom>
              <a:solidFill>
                <a:srgbClr val="0195d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1" name="CustomShape 11"/>
          <p:cNvSpPr/>
          <p:nvPr/>
        </p:nvSpPr>
        <p:spPr>
          <a:xfrm>
            <a:off x="1986120" y="1498320"/>
            <a:ext cx="4983840" cy="15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4472c4"/>
                </a:solidFill>
                <a:latin typeface="Arial"/>
                <a:ea typeface="Arial"/>
              </a:rPr>
              <a:t>Carrera</a:t>
            </a:r>
            <a:endParaRPr b="0" lang="es-AR" sz="6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4472c4"/>
                </a:solidFill>
                <a:latin typeface="Arial"/>
                <a:ea typeface="Arial"/>
              </a:rPr>
              <a:t>Programador </a:t>
            </a:r>
            <a:endParaRPr b="0" lang="es-AR" sz="6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4472c4"/>
                </a:solidFill>
                <a:latin typeface="Arial"/>
                <a:ea typeface="Arial"/>
              </a:rPr>
              <a:t>full-stack</a:t>
            </a:r>
            <a:endParaRPr b="0" lang="es-AR" sz="6000" spc="-1" strike="noStrike">
              <a:latin typeface="Arial"/>
            </a:endParaRPr>
          </a:p>
        </p:txBody>
      </p:sp>
      <p:sp>
        <p:nvSpPr>
          <p:cNvPr id="12" name="PlaceHolder 12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605160"/>
          </a:xfrm>
          <a:prstGeom prst="rect">
            <a:avLst/>
          </a:prstGeom>
        </p:spPr>
        <p:txBody>
          <a:bodyPr anchor="b">
            <a:noAutofit/>
          </a:bodyPr>
          <a:p>
            <a:pPr algn="ctr"/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Google Shape;250;p29" descr="logos 111MIL-01.JPG"/>
          <p:cNvPicPr/>
          <p:nvPr/>
        </p:nvPicPr>
        <p:blipFill>
          <a:blip r:embed="rId2"/>
          <a:srcRect l="86180" t="0" r="0" b="0"/>
          <a:stretch/>
        </p:blipFill>
        <p:spPr>
          <a:xfrm>
            <a:off x="0" y="5065560"/>
            <a:ext cx="9143640" cy="109800"/>
          </a:xfrm>
          <a:prstGeom prst="rect">
            <a:avLst/>
          </a:prstGeom>
          <a:ln w="0">
            <a:noFill/>
          </a:ln>
        </p:spPr>
      </p:pic>
      <p:grpSp>
        <p:nvGrpSpPr>
          <p:cNvPr id="52" name="Group 2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53" name="CustomShape 3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54" name="CustomShape 4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" name="CustomShape 5"/>
          <p:cNvSpPr/>
          <p:nvPr/>
        </p:nvSpPr>
        <p:spPr>
          <a:xfrm>
            <a:off x="0" y="5066280"/>
            <a:ext cx="9143640" cy="109080"/>
          </a:xfrm>
          <a:prstGeom prst="rect">
            <a:avLst/>
          </a:prstGeom>
          <a:solidFill>
            <a:srgbClr val="1dc1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PlaceHolder 7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r>
              <a:rPr b="0" lang="es-AR" sz="4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sldNum"/>
          </p:nvPr>
        </p:nvSpPr>
        <p:spPr>
          <a:xfrm>
            <a:off x="8587800" y="4931640"/>
            <a:ext cx="55620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785249E-01E7-4BCE-88FA-25F1EE818E31}" type="slidenum">
              <a:rPr b="0" lang="en" sz="1200" spc="-1" strike="noStrike">
                <a:solidFill>
                  <a:srgbClr val="ffffff"/>
                </a:solidFill>
                <a:latin typeface="Arial"/>
                <a:ea typeface="Arial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  <p:grpSp>
        <p:nvGrpSpPr>
          <p:cNvPr id="59" name="Group 9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60" name="CustomShape 10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1dc1d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61" name="CustomShape 11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" name="CustomShape 12"/>
          <p:cNvSpPr/>
          <p:nvPr/>
        </p:nvSpPr>
        <p:spPr>
          <a:xfrm>
            <a:off x="60480" y="25920"/>
            <a:ext cx="916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ffffff"/>
                </a:solidFill>
                <a:latin typeface="Arial"/>
                <a:ea typeface="Arial"/>
              </a:rPr>
              <a:t>CFS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63" name="PlaceHolder 13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 hidden="1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Google Shape;250;p29" descr="logos 111MIL-01.JPG"/>
          <p:cNvPicPr/>
          <p:nvPr/>
        </p:nvPicPr>
        <p:blipFill>
          <a:blip r:embed="rId2"/>
          <a:srcRect l="86180" t="0" r="0" b="0"/>
          <a:stretch/>
        </p:blipFill>
        <p:spPr>
          <a:xfrm>
            <a:off x="0" y="5065560"/>
            <a:ext cx="9143640" cy="109800"/>
          </a:xfrm>
          <a:prstGeom prst="rect">
            <a:avLst/>
          </a:prstGeom>
          <a:ln w="0">
            <a:noFill/>
          </a:ln>
        </p:spPr>
      </p:pic>
      <p:grpSp>
        <p:nvGrpSpPr>
          <p:cNvPr id="102" name="Group 2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103" name="CustomShape 3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104" name="CustomShape 4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" name="PlaceHolder 5"/>
          <p:cNvSpPr>
            <a:spLocks noGrp="1"/>
          </p:cNvSpPr>
          <p:nvPr>
            <p:ph type="ftr"/>
          </p:nvPr>
        </p:nvSpPr>
        <p:spPr>
          <a:xfrm>
            <a:off x="0" y="4931640"/>
            <a:ext cx="19195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sldNum"/>
          </p:nvPr>
        </p:nvSpPr>
        <p:spPr>
          <a:xfrm>
            <a:off x="8587800" y="4931640"/>
            <a:ext cx="55620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3EC3FD9-2566-4997-8E4B-DAD91D8A531C}" type="slidenum">
              <a:rPr b="0" lang="en" sz="1200" spc="-1" strike="noStrike">
                <a:solidFill>
                  <a:srgbClr val="ffffff"/>
                </a:solidFill>
                <a:latin typeface="Arial"/>
                <a:ea typeface="Arial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Google Shape;250;p29" descr="logos 111MIL-01.JPG"/>
          <p:cNvPicPr/>
          <p:nvPr/>
        </p:nvPicPr>
        <p:blipFill>
          <a:blip r:embed="rId2"/>
          <a:srcRect l="86180" t="0" r="0" b="0"/>
          <a:stretch/>
        </p:blipFill>
        <p:spPr>
          <a:xfrm>
            <a:off x="0" y="5065560"/>
            <a:ext cx="9143640" cy="109800"/>
          </a:xfrm>
          <a:prstGeom prst="rect">
            <a:avLst/>
          </a:prstGeom>
          <a:ln w="0">
            <a:noFill/>
          </a:ln>
        </p:spPr>
      </p:pic>
      <p:grpSp>
        <p:nvGrpSpPr>
          <p:cNvPr id="147" name="Group 2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148" name="CustomShape 3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149" name="CustomShape 4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0" name="CustomShape 5"/>
          <p:cNvSpPr/>
          <p:nvPr/>
        </p:nvSpPr>
        <p:spPr>
          <a:xfrm flipH="1" rot="10800000">
            <a:off x="1440" y="1080"/>
            <a:ext cx="2220480" cy="172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1" name="Group 6"/>
          <p:cNvGrpSpPr/>
          <p:nvPr/>
        </p:nvGrpSpPr>
        <p:grpSpPr>
          <a:xfrm>
            <a:off x="-720" y="0"/>
            <a:ext cx="9145800" cy="5143320"/>
            <a:chOff x="-720" y="0"/>
            <a:chExt cx="9145800" cy="5143320"/>
          </a:xfrm>
        </p:grpSpPr>
        <p:sp>
          <p:nvSpPr>
            <p:cNvPr id="152" name="CustomShape 7"/>
            <p:cNvSpPr/>
            <p:nvPr/>
          </p:nvSpPr>
          <p:spPr>
            <a:xfrm>
              <a:off x="1028160" y="0"/>
              <a:ext cx="8116920" cy="93528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grpSp>
          <p:nvGrpSpPr>
            <p:cNvPr id="153" name="Group 8"/>
            <p:cNvGrpSpPr/>
            <p:nvPr/>
          </p:nvGrpSpPr>
          <p:grpSpPr>
            <a:xfrm>
              <a:off x="-720" y="3038760"/>
              <a:ext cx="9143280" cy="2104560"/>
              <a:chOff x="-720" y="3038760"/>
              <a:chExt cx="9143280" cy="2104560"/>
            </a:xfrm>
          </p:grpSpPr>
          <p:sp>
            <p:nvSpPr>
              <p:cNvPr id="154" name="CustomShape 9"/>
              <p:cNvSpPr/>
              <p:nvPr/>
            </p:nvSpPr>
            <p:spPr>
              <a:xfrm rot="10800000">
                <a:off x="-720" y="3805200"/>
                <a:ext cx="8116920" cy="1337760"/>
              </a:xfrm>
              <a:prstGeom prst="rect">
                <a:avLst/>
              </a:prstGeom>
              <a:solidFill>
                <a:srgbClr val="0195d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s-AR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s-AR" sz="1800" spc="-1" strike="noStrike">
                  <a:latin typeface="Arial"/>
                </a:endParaRPr>
              </a:p>
            </p:txBody>
          </p:sp>
          <p:sp>
            <p:nvSpPr>
              <p:cNvPr id="155" name="CustomShape 10"/>
              <p:cNvSpPr/>
              <p:nvPr/>
            </p:nvSpPr>
            <p:spPr>
              <a:xfrm flipH="1">
                <a:off x="6794640" y="3038760"/>
                <a:ext cx="2347920" cy="2103480"/>
              </a:xfrm>
              <a:prstGeom prst="snip1Rect">
                <a:avLst>
                  <a:gd name="adj" fmla="val 50000"/>
                </a:avLst>
              </a:prstGeom>
              <a:solidFill>
                <a:srgbClr val="0195d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56" name="CustomShape 11"/>
          <p:cNvSpPr/>
          <p:nvPr/>
        </p:nvSpPr>
        <p:spPr>
          <a:xfrm>
            <a:off x="1986120" y="1498320"/>
            <a:ext cx="4983840" cy="15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4472c4"/>
                </a:solidFill>
                <a:latin typeface="Arial"/>
                <a:ea typeface="Arial"/>
              </a:rPr>
              <a:t>Carrera</a:t>
            </a:r>
            <a:endParaRPr b="0" lang="es-AR" sz="6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4472c4"/>
                </a:solidFill>
                <a:latin typeface="Arial"/>
                <a:ea typeface="Arial"/>
              </a:rPr>
              <a:t>Programador </a:t>
            </a:r>
            <a:endParaRPr b="0" lang="es-AR" sz="6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4472c4"/>
                </a:solidFill>
                <a:latin typeface="Arial"/>
                <a:ea typeface="Arial"/>
              </a:rPr>
              <a:t>full-stack</a:t>
            </a:r>
            <a:endParaRPr b="0" lang="es-AR" sz="6000" spc="-1" strike="noStrike">
              <a:latin typeface="Arial"/>
            </a:endParaRPr>
          </a:p>
        </p:txBody>
      </p:sp>
      <p:sp>
        <p:nvSpPr>
          <p:cNvPr id="157" name="PlaceHolder 12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605160"/>
          </a:xfrm>
          <a:prstGeom prst="rect">
            <a:avLst/>
          </a:prstGeom>
        </p:spPr>
        <p:txBody>
          <a:bodyPr anchor="b">
            <a:noAutofit/>
          </a:bodyPr>
          <a:p>
            <a:pPr algn="ctr"/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Google Shape;250;p29" descr="logos 111MIL-01.JPG"/>
          <p:cNvPicPr/>
          <p:nvPr/>
        </p:nvPicPr>
        <p:blipFill>
          <a:blip r:embed="rId2"/>
          <a:srcRect l="86180" t="0" r="0" b="0"/>
          <a:stretch/>
        </p:blipFill>
        <p:spPr>
          <a:xfrm>
            <a:off x="0" y="5065560"/>
            <a:ext cx="9143640" cy="109800"/>
          </a:xfrm>
          <a:prstGeom prst="rect">
            <a:avLst/>
          </a:prstGeom>
          <a:ln w="0">
            <a:noFill/>
          </a:ln>
        </p:spPr>
      </p:pic>
      <p:grpSp>
        <p:nvGrpSpPr>
          <p:cNvPr id="197" name="Group 2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198" name="CustomShape 3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199" name="CustomShape 4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0" name="CustomShape 5"/>
          <p:cNvSpPr/>
          <p:nvPr/>
        </p:nvSpPr>
        <p:spPr>
          <a:xfrm>
            <a:off x="0" y="5066280"/>
            <a:ext cx="9143640" cy="109080"/>
          </a:xfrm>
          <a:prstGeom prst="rect">
            <a:avLst/>
          </a:prstGeom>
          <a:solidFill>
            <a:srgbClr val="f25b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6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PlaceHolder 7"/>
          <p:cNvSpPr>
            <a:spLocks noGrp="1"/>
          </p:cNvSpPr>
          <p:nvPr>
            <p:ph type="sldNum"/>
          </p:nvPr>
        </p:nvSpPr>
        <p:spPr>
          <a:xfrm>
            <a:off x="8587800" y="4931640"/>
            <a:ext cx="55620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3EE9C7F-5B9D-41CE-964A-4407CA2255E0}" type="slidenum">
              <a:rPr b="0" lang="en" sz="1200" spc="-1" strike="noStrike">
                <a:solidFill>
                  <a:srgbClr val="ffffff"/>
                </a:solidFill>
                <a:latin typeface="Arial"/>
                <a:ea typeface="Arial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  <p:sp>
        <p:nvSpPr>
          <p:cNvPr id="203" name="PlaceHolder 8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r>
              <a:rPr b="0" lang="es-AR" sz="4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4" name="Group 9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205" name="CustomShape 10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f25b2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206" name="CustomShape 11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f25b2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CustomShape 12"/>
          <p:cNvSpPr/>
          <p:nvPr/>
        </p:nvSpPr>
        <p:spPr>
          <a:xfrm>
            <a:off x="60480" y="25920"/>
            <a:ext cx="916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ffffff"/>
                </a:solidFill>
                <a:latin typeface="Arial"/>
                <a:ea typeface="Arial"/>
              </a:rPr>
              <a:t>CFS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208" name="PlaceHolder 13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Google Shape;9;p1" descr="logos 111MIL-01.JPG"/>
          <p:cNvPicPr/>
          <p:nvPr/>
        </p:nvPicPr>
        <p:blipFill>
          <a:blip r:embed="rId2"/>
          <a:srcRect l="86180" t="0" r="0" b="0"/>
          <a:stretch/>
        </p:blipFill>
        <p:spPr>
          <a:xfrm>
            <a:off x="0" y="5065560"/>
            <a:ext cx="9143640" cy="109800"/>
          </a:xfrm>
          <a:prstGeom prst="rect">
            <a:avLst/>
          </a:prstGeom>
          <a:ln w="0">
            <a:noFill/>
          </a:ln>
        </p:spPr>
      </p:pic>
      <p:grpSp>
        <p:nvGrpSpPr>
          <p:cNvPr id="247" name="Group 2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248" name="CustomShape 3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249" name="CustomShape 4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0" name="CustomShape 5"/>
          <p:cNvSpPr/>
          <p:nvPr/>
        </p:nvSpPr>
        <p:spPr>
          <a:xfrm>
            <a:off x="0" y="5066280"/>
            <a:ext cx="9143640" cy="109080"/>
          </a:xfrm>
          <a:prstGeom prst="rect">
            <a:avLst/>
          </a:prstGeom>
          <a:solidFill>
            <a:srgbClr val="1dc1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6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PlaceHolder 7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r>
              <a:rPr b="0" lang="es-AR" sz="4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8"/>
          <p:cNvSpPr>
            <a:spLocks noGrp="1"/>
          </p:cNvSpPr>
          <p:nvPr>
            <p:ph type="sldNum"/>
          </p:nvPr>
        </p:nvSpPr>
        <p:spPr>
          <a:xfrm>
            <a:off x="8587800" y="4931640"/>
            <a:ext cx="55620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BC39C8E-CB6C-4C96-96E9-7195478AA23B}" type="slidenum">
              <a:rPr b="0" lang="en" sz="1200" spc="-1" strike="noStrike">
                <a:solidFill>
                  <a:srgbClr val="ffffff"/>
                </a:solidFill>
                <a:latin typeface="Arial"/>
                <a:ea typeface="Arial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  <p:grpSp>
        <p:nvGrpSpPr>
          <p:cNvPr id="254" name="Group 9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255" name="CustomShape 10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1dc1d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256" name="CustomShape 11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7" name="CustomShape 12"/>
          <p:cNvSpPr/>
          <p:nvPr/>
        </p:nvSpPr>
        <p:spPr>
          <a:xfrm>
            <a:off x="60480" y="25920"/>
            <a:ext cx="916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ffffff"/>
                </a:solidFill>
                <a:latin typeface="Arial"/>
                <a:ea typeface="Arial"/>
              </a:rPr>
              <a:t>CFS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258" name="PlaceHolder 13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 hidden="1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Google Shape;9;p1" descr="logos 111MIL-01.JPG"/>
          <p:cNvPicPr/>
          <p:nvPr/>
        </p:nvPicPr>
        <p:blipFill>
          <a:blip r:embed="rId2"/>
          <a:srcRect l="86180" t="0" r="0" b="0"/>
          <a:stretch/>
        </p:blipFill>
        <p:spPr>
          <a:xfrm>
            <a:off x="0" y="5065560"/>
            <a:ext cx="9143640" cy="109800"/>
          </a:xfrm>
          <a:prstGeom prst="rect">
            <a:avLst/>
          </a:prstGeom>
          <a:ln w="0">
            <a:noFill/>
          </a:ln>
        </p:spPr>
      </p:pic>
      <p:grpSp>
        <p:nvGrpSpPr>
          <p:cNvPr id="297" name="Group 2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298" name="CustomShape 3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299" name="CustomShape 4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0" name="PlaceHolder 5"/>
          <p:cNvSpPr>
            <a:spLocks noGrp="1"/>
          </p:cNvSpPr>
          <p:nvPr>
            <p:ph type="ftr"/>
          </p:nvPr>
        </p:nvSpPr>
        <p:spPr>
          <a:xfrm>
            <a:off x="0" y="4931640"/>
            <a:ext cx="19195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AR" sz="2400" spc="-1" strike="noStrike">
              <a:latin typeface="Times New Roman"/>
            </a:endParaRPr>
          </a:p>
        </p:txBody>
      </p:sp>
      <p:sp>
        <p:nvSpPr>
          <p:cNvPr id="301" name="PlaceHolder 6"/>
          <p:cNvSpPr>
            <a:spLocks noGrp="1"/>
          </p:cNvSpPr>
          <p:nvPr>
            <p:ph type="sldNum"/>
          </p:nvPr>
        </p:nvSpPr>
        <p:spPr>
          <a:xfrm>
            <a:off x="8587800" y="4931640"/>
            <a:ext cx="55620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39FD6CA-1474-47EF-A3B5-6E4A1FE59DAF}" type="slidenum">
              <a:rPr b="0" lang="en" sz="1200" spc="-1" strike="noStrike">
                <a:solidFill>
                  <a:srgbClr val="ffffff"/>
                </a:solidFill>
                <a:latin typeface="Arial"/>
                <a:ea typeface="Arial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  <p:sp>
        <p:nvSpPr>
          <p:cNvPr id="302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Google Shape;9;p1" descr="logos 111MIL-01.JPG"/>
          <p:cNvPicPr/>
          <p:nvPr/>
        </p:nvPicPr>
        <p:blipFill>
          <a:blip r:embed="rId2"/>
          <a:srcRect l="86180" t="0" r="0" b="0"/>
          <a:stretch/>
        </p:blipFill>
        <p:spPr>
          <a:xfrm>
            <a:off x="0" y="5065560"/>
            <a:ext cx="9143640" cy="109800"/>
          </a:xfrm>
          <a:prstGeom prst="rect">
            <a:avLst/>
          </a:prstGeom>
          <a:ln w="0">
            <a:noFill/>
          </a:ln>
        </p:spPr>
      </p:pic>
      <p:grpSp>
        <p:nvGrpSpPr>
          <p:cNvPr id="342" name="Group 2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343" name="CustomShape 3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344" name="CustomShape 4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5" name="CustomShape 5"/>
          <p:cNvSpPr/>
          <p:nvPr/>
        </p:nvSpPr>
        <p:spPr>
          <a:xfrm>
            <a:off x="0" y="5066280"/>
            <a:ext cx="9143640" cy="109080"/>
          </a:xfrm>
          <a:prstGeom prst="rect">
            <a:avLst/>
          </a:prstGeom>
          <a:solidFill>
            <a:srgbClr val="f25b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6"/>
          <p:cNvSpPr/>
          <p:nvPr/>
        </p:nvSpPr>
        <p:spPr>
          <a:xfrm flipH="1">
            <a:off x="8439840" y="4961160"/>
            <a:ext cx="703080" cy="2142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PlaceHolder 7"/>
          <p:cNvSpPr>
            <a:spLocks noGrp="1"/>
          </p:cNvSpPr>
          <p:nvPr>
            <p:ph type="sldNum"/>
          </p:nvPr>
        </p:nvSpPr>
        <p:spPr>
          <a:xfrm>
            <a:off x="8587800" y="4931640"/>
            <a:ext cx="55620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BB11862-09A3-49F2-96F1-C335E01E12FC}" type="slidenum">
              <a:rPr b="0" lang="en" sz="1200" spc="-1" strike="noStrike">
                <a:solidFill>
                  <a:srgbClr val="ffffff"/>
                </a:solidFill>
                <a:latin typeface="Arial"/>
                <a:ea typeface="Arial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  <p:sp>
        <p:nvSpPr>
          <p:cNvPr id="348" name="PlaceHolder 8"/>
          <p:cNvSpPr>
            <a:spLocks noGrp="1"/>
          </p:cNvSpPr>
          <p:nvPr>
            <p:ph type="title"/>
          </p:nvPr>
        </p:nvSpPr>
        <p:spPr>
          <a:xfrm>
            <a:off x="628560" y="206640"/>
            <a:ext cx="7886520" cy="91512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r>
              <a:rPr b="0" lang="es-AR" sz="4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9" name="Group 9"/>
          <p:cNvGrpSpPr/>
          <p:nvPr/>
        </p:nvGrpSpPr>
        <p:grpSpPr>
          <a:xfrm>
            <a:off x="0" y="360"/>
            <a:ext cx="9143640" cy="360000"/>
            <a:chOff x="0" y="360"/>
            <a:chExt cx="9143640" cy="360000"/>
          </a:xfrm>
        </p:grpSpPr>
        <p:sp>
          <p:nvSpPr>
            <p:cNvPr id="350" name="CustomShape 10"/>
            <p:cNvSpPr/>
            <p:nvPr/>
          </p:nvSpPr>
          <p:spPr>
            <a:xfrm>
              <a:off x="1026720" y="360"/>
              <a:ext cx="8116920" cy="181800"/>
            </a:xfrm>
            <a:prstGeom prst="rect">
              <a:avLst/>
            </a:prstGeom>
            <a:solidFill>
              <a:srgbClr val="f25b2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AR" sz="1800" spc="-1" strike="noStrike">
                <a:latin typeface="Arial"/>
              </a:endParaRPr>
            </a:p>
          </p:txBody>
        </p:sp>
        <p:sp>
          <p:nvSpPr>
            <p:cNvPr id="351" name="CustomShape 11"/>
            <p:cNvSpPr/>
            <p:nvPr/>
          </p:nvSpPr>
          <p:spPr>
            <a:xfrm flipH="1" rot="10800000">
              <a:off x="-360" y="360"/>
              <a:ext cx="1097640" cy="360000"/>
            </a:xfrm>
            <a:prstGeom prst="snip1Rect">
              <a:avLst>
                <a:gd name="adj" fmla="val 50000"/>
              </a:avLst>
            </a:prstGeom>
            <a:solidFill>
              <a:srgbClr val="f25b2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2" name="CustomShape 12"/>
          <p:cNvSpPr/>
          <p:nvPr/>
        </p:nvSpPr>
        <p:spPr>
          <a:xfrm>
            <a:off x="60480" y="25920"/>
            <a:ext cx="916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ffffff"/>
                </a:solidFill>
                <a:latin typeface="Arial"/>
                <a:ea typeface="Arial"/>
              </a:rPr>
              <a:t>CFS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353" name="PlaceHolder 13"/>
          <p:cNvSpPr>
            <a:spLocks noGrp="1"/>
          </p:cNvSpPr>
          <p:nvPr>
            <p:ph type="body"/>
          </p:nvPr>
        </p:nvSpPr>
        <p:spPr>
          <a:xfrm>
            <a:off x="628560" y="1148040"/>
            <a:ext cx="7886520" cy="37353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://git-scm.com/book/en/Distributed-Git-Distributed-Workflows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docs.google.com/document/d/1Z9MFoXDTc0vy4hl38hGNFaP7NH0Hy7B3i2_uOjuA9uE/edit#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://git-scm.com/download/win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ithub.com/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Relationship Id="rId4" Type="http://schemas.openxmlformats.org/officeDocument/2006/relationships/comments" Target="../comments/comment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omments" Target="../comments/comment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hyperlink" Target="https://github.com/my_repo" TargetMode="External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github.com/my_repo" TargetMode="External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0.gif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learngitbranching.js.org/?locale=es_AR" TargetMode="Externa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comments" Target="../comments/comment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github.com/github/gitignore" TargetMode="External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92520" y="34920"/>
            <a:ext cx="8961840" cy="704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ffffff"/>
                </a:solidFill>
                <a:latin typeface="Arial"/>
                <a:ea typeface="Arial"/>
              </a:rPr>
              <a:t>FIP</a:t>
            </a:r>
            <a:endParaRPr b="0" lang="es-A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0" y="4062240"/>
            <a:ext cx="9146520" cy="412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i="1" lang="en" sz="3200" spc="-1" strike="noStrike">
                <a:solidFill>
                  <a:srgbClr val="ffffff"/>
                </a:solidFill>
                <a:latin typeface="Arial"/>
                <a:ea typeface="Arial"/>
              </a:rPr>
              <a:t>Sistemas de versionado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311760" y="1053360"/>
            <a:ext cx="8520120" cy="3227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29160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Se puede seguir trabajando offline. Incluso si se cae el servidor.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9160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Cada repositorio tiene toda la información histórica (Backups replicados).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9160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Repositorios más limpios (</a:t>
            </a:r>
            <a:r>
              <a:rPr b="0" lang="en" sz="2000" spc="-1" strike="noStrike" u="sng">
                <a:solidFill>
                  <a:srgbClr val="0563c1"/>
                </a:solidFill>
                <a:uFillTx/>
                <a:latin typeface="Merriweather Light"/>
                <a:ea typeface="Merriweather Light"/>
                <a:hlinkClick r:id="rId1"/>
              </a:rPr>
              <a:t>Dictador Benevolente</a:t>
            </a:r>
            <a:r>
              <a:rPr b="0" lang="en" sz="20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).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9160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Server de Git consume menos recursos.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9160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Permite hacer pruebas locales versionadas y subir solo lo relevante.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9160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Branching más sencillo.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9160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Curva de aprendizaje mayor.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tabLst>
                <a:tab algn="l" pos="0"/>
              </a:tabLst>
            </a:pP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628560" y="-2196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Balance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TERMINOLOGIA: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201960" y="1122120"/>
            <a:ext cx="8739720" cy="4114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El </a:t>
            </a: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Remote repository</a:t>
            </a: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 o repositorio remoto es donde se envían los cambios cuando desea compartirlos con otras personas, y de dónde obtienen sus cambios.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El </a:t>
            </a: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Development environment</a:t>
            </a: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 o ambiente de desarrollo es todo lo que tenemos en nuestra computadora local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El </a:t>
            </a: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Local repository</a:t>
            </a: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 o repositorio local es una copia del remoto más nuestros commits.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El </a:t>
            </a: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Staging área</a:t>
            </a: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 o área de ensayo es donde se encuentran todos los cambios que se desea poner en el repositorio local.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El </a:t>
            </a: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Working directory </a:t>
            </a: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 o directorio de trabajo es donde están todos los archivos. Aquí hay dos tipos de archivos: archivos rastreados que git conoce y archivos no rastreados que git no conoce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201960" y="1111680"/>
            <a:ext cx="8739720" cy="3367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Branches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 o ramas, se utilizan para desarrollar características aisladas unas de otras. El branch master es el default cuando se crea un repositorio. Usamos otras ramas para el desarrollo y las unimos (merge) nuevamente a la rama maestra al finalizar.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Tags 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o etiquetas, se usan para realizar marcas entre commits. Se recomienda crear etiquetas para lanzamientos de software. 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Pull requests (PR)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, te permite informar a otros sobre los cambios que has introducido en un repositorio remoto. Una vez que se envía un PR, las partes interesadas pueden revisar el conjunto de cambios, discutir posibles modificaciones  y demás.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TERMINOLOGIA: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669960" y="318600"/>
            <a:ext cx="3200400" cy="454356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5189040" y="495000"/>
            <a:ext cx="3162240" cy="419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1405080" y="2279160"/>
            <a:ext cx="633384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 u="sng">
                <a:solidFill>
                  <a:srgbClr val="0563c1"/>
                </a:solidFill>
                <a:uFillTx/>
                <a:latin typeface="Merriweather Light"/>
                <a:ea typeface="Merriweather Light"/>
                <a:hlinkClick r:id="rId1"/>
              </a:rPr>
              <a:t>GIT most useful commands</a:t>
            </a:r>
            <a:endParaRPr b="0" lang="es-AR" sz="2600" spc="-1" strike="noStrike"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628560" y="849600"/>
            <a:ext cx="7886520" cy="1035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4000" spc="-1" strike="noStrike">
                <a:solidFill>
                  <a:srgbClr val="000000"/>
                </a:solidFill>
                <a:latin typeface="Arial"/>
                <a:ea typeface="Arial"/>
              </a:rPr>
              <a:t>Comandos básicos de GIT</a:t>
            </a:r>
            <a:br/>
            <a:endParaRPr b="0" lang="es-AR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Instalación en Windows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628560" y="1459800"/>
            <a:ext cx="7886520" cy="32526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26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Debido a que el Command Prompt (o consola de Windows) no es muy amigable y no soporta comandos de Unix, la web de Git nos proporciona una</a:t>
            </a:r>
            <a:r>
              <a:rPr b="0" lang="en" sz="26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1" lang="en" sz="2600" spc="-1" strike="noStrike">
                <a:solidFill>
                  <a:srgbClr val="000000"/>
                </a:solidFill>
                <a:latin typeface="Merriweather"/>
                <a:ea typeface="Merriweather"/>
              </a:rPr>
              <a:t>herramienta muy buena llamada Git Bash</a:t>
            </a:r>
            <a:r>
              <a:rPr b="0" lang="en" sz="26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0" lang="en" sz="26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y que nos permitirá escribir comandos como si estuviésemos en Linux o Mac OS X.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Instalación en Windows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628560" y="1148040"/>
            <a:ext cx="7886520" cy="3735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Para empezar, entra a la página de Git (</a:t>
            </a:r>
            <a:r>
              <a:rPr b="0" lang="en" sz="2500" spc="-1" strike="noStrike" u="sng">
                <a:solidFill>
                  <a:srgbClr val="0563c1"/>
                </a:solidFill>
                <a:uFillTx/>
                <a:latin typeface="Merriweather Light"/>
                <a:ea typeface="Merriweather Light"/>
                <a:hlinkClick r:id="rId1"/>
              </a:rPr>
              <a:t>git_windows</a:t>
            </a: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) y presionar en el link que se muestra a continuación:</a:t>
            </a:r>
            <a:endParaRPr b="0" lang="es-AR" sz="2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5" name="Google Shape;610;p71" descr=""/>
          <p:cNvPicPr/>
          <p:nvPr/>
        </p:nvPicPr>
        <p:blipFill>
          <a:blip r:embed="rId2"/>
          <a:stretch/>
        </p:blipFill>
        <p:spPr>
          <a:xfrm>
            <a:off x="0" y="2622240"/>
            <a:ext cx="9143640" cy="21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Instalación en Windows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628560" y="1148040"/>
            <a:ext cx="7886520" cy="3735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Esto realiza la descarga de un archivo con el formato Git-version.exe.</a:t>
            </a:r>
            <a:endParaRPr b="0" lang="es-AR" sz="2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2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Al finalizar la descarga, hacemos doble click sobre el archivo y se inicia el instalador.</a:t>
            </a:r>
            <a:endParaRPr b="0" lang="es-AR" sz="2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Al inicio preguntará por permisos para ejecutar el instalador, a lo cual debemos responder que sí.</a:t>
            </a:r>
            <a:endParaRPr b="0" lang="es-AR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Google Shape;617;p72" descr=""/>
          <p:cNvPicPr/>
          <p:nvPr/>
        </p:nvPicPr>
        <p:blipFill>
          <a:blip r:embed="rId1"/>
          <a:stretch/>
        </p:blipFill>
        <p:spPr>
          <a:xfrm>
            <a:off x="5510160" y="1687320"/>
            <a:ext cx="2828520" cy="6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Instalación en Windows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0" name="Google Shape;623;p73" descr=""/>
          <p:cNvPicPr/>
          <p:nvPr/>
        </p:nvPicPr>
        <p:blipFill>
          <a:blip r:embed="rId1"/>
          <a:stretch/>
        </p:blipFill>
        <p:spPr>
          <a:xfrm>
            <a:off x="2081880" y="1122120"/>
            <a:ext cx="4979880" cy="38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Instalación en Windows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628560" y="1536480"/>
            <a:ext cx="7886520" cy="25279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Como muchos de los instaladores en Windows, debemos de aceptar las opciones por defecto y darle Next (siguiente) a todo hasta que nos salga el botón de instalar, presionamos y comienza la instalación:</a:t>
            </a:r>
            <a:endParaRPr b="0" lang="es-AR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246240" y="50796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¿Qué es?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311760" y="1582920"/>
            <a:ext cx="8520120" cy="1603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Gestión de los diversos cambios que se realizan sobre los elementos de algún producto o una configuración del mismo.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tabLst>
                <a:tab algn="l" pos="0"/>
              </a:tabLst>
            </a:pP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6407640" y="3519720"/>
            <a:ext cx="2664000" cy="150408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Instalación en Windows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Google Shape;635;p75" descr=""/>
          <p:cNvPicPr/>
          <p:nvPr/>
        </p:nvPicPr>
        <p:blipFill>
          <a:blip r:embed="rId1"/>
          <a:srcRect l="1193" t="0" r="0" b="0"/>
          <a:stretch/>
        </p:blipFill>
        <p:spPr>
          <a:xfrm>
            <a:off x="2126520" y="1148040"/>
            <a:ext cx="4890960" cy="37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Instalación en Windows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628560" y="1148040"/>
            <a:ext cx="7886520" cy="3735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Una vez finalizada la instalación presionamos finish.</a:t>
            </a:r>
            <a:endParaRPr b="0" lang="es-AR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Google Shape;642;p76" descr=""/>
          <p:cNvPicPr/>
          <p:nvPr/>
        </p:nvPicPr>
        <p:blipFill>
          <a:blip r:embed="rId1"/>
          <a:stretch/>
        </p:blipFill>
        <p:spPr>
          <a:xfrm>
            <a:off x="2541600" y="1801800"/>
            <a:ext cx="4060440" cy="308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Instalación en Windows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628560" y="1148040"/>
            <a:ext cx="7886520" cy="3735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Seleccionando en el paso anterior la opción “</a:t>
            </a:r>
            <a:r>
              <a:rPr b="1" lang="en" sz="2500" spc="-1" strike="noStrike">
                <a:solidFill>
                  <a:srgbClr val="000000"/>
                </a:solidFill>
                <a:latin typeface="Merriweather"/>
                <a:ea typeface="Merriweather"/>
              </a:rPr>
              <a:t>Launch Git Bash</a:t>
            </a: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”, abre la terminal para ingresar comandos.</a:t>
            </a:r>
            <a:endParaRPr b="0" lang="es-AR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0" name="Google Shape;649;p77" descr=""/>
          <p:cNvPicPr/>
          <p:nvPr/>
        </p:nvPicPr>
        <p:blipFill>
          <a:blip r:embed="rId1"/>
          <a:stretch/>
        </p:blipFill>
        <p:spPr>
          <a:xfrm>
            <a:off x="1028880" y="2852280"/>
            <a:ext cx="7086240" cy="11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92520" y="228600"/>
            <a:ext cx="8961840" cy="605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ffffff"/>
                </a:solidFill>
                <a:latin typeface="Arial"/>
                <a:ea typeface="Arial"/>
              </a:rPr>
              <a:t>Formación Integral</a:t>
            </a:r>
            <a:endParaRPr b="0" lang="es-A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0" y="4062240"/>
            <a:ext cx="9146520" cy="412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i="1" lang="en" sz="3200" spc="-1" strike="noStrike">
                <a:solidFill>
                  <a:srgbClr val="ffffff"/>
                </a:solidFill>
                <a:latin typeface="Arial"/>
                <a:ea typeface="Arial"/>
              </a:rPr>
              <a:t>GITHUB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399960" y="84960"/>
            <a:ext cx="7886520" cy="7527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2600" spc="-1" strike="noStrike">
                <a:solidFill>
                  <a:srgbClr val="000000"/>
                </a:solidFill>
                <a:latin typeface="Arial"/>
                <a:ea typeface="Arial"/>
              </a:rPr>
              <a:t>Servicios de hosting para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311760" y="1364040"/>
            <a:ext cx="8520120" cy="1053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3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Para hostear/almacenar sus repositorios Git, necesitará algún servicio de hosting. Hay diferentes variantes, aquí tienes algunos ejemplos.</a:t>
            </a:r>
            <a:endParaRPr b="0" lang="es-A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Google Shape;662;p79" descr=""/>
          <p:cNvPicPr/>
          <p:nvPr/>
        </p:nvPicPr>
        <p:blipFill>
          <a:blip r:embed="rId1"/>
          <a:stretch/>
        </p:blipFill>
        <p:spPr>
          <a:xfrm>
            <a:off x="4615560" y="502920"/>
            <a:ext cx="1414440" cy="631440"/>
          </a:xfrm>
          <a:prstGeom prst="rect">
            <a:avLst/>
          </a:prstGeom>
          <a:ln w="0">
            <a:noFill/>
          </a:ln>
        </p:spPr>
      </p:pic>
      <p:pic>
        <p:nvPicPr>
          <p:cNvPr id="476" name="Google Shape;663;p79" descr=""/>
          <p:cNvPicPr/>
          <p:nvPr/>
        </p:nvPicPr>
        <p:blipFill>
          <a:blip r:embed="rId2"/>
          <a:stretch/>
        </p:blipFill>
        <p:spPr>
          <a:xfrm>
            <a:off x="311760" y="2799000"/>
            <a:ext cx="2676240" cy="1714320"/>
          </a:xfrm>
          <a:prstGeom prst="rect">
            <a:avLst/>
          </a:prstGeom>
          <a:ln w="0">
            <a:noFill/>
          </a:ln>
        </p:spPr>
      </p:pic>
      <p:pic>
        <p:nvPicPr>
          <p:cNvPr id="477" name="Google Shape;664;p79" descr=""/>
          <p:cNvPicPr/>
          <p:nvPr/>
        </p:nvPicPr>
        <p:blipFill>
          <a:blip r:embed="rId3"/>
          <a:stretch/>
        </p:blipFill>
        <p:spPr>
          <a:xfrm>
            <a:off x="3772080" y="3032640"/>
            <a:ext cx="1599840" cy="1399680"/>
          </a:xfrm>
          <a:prstGeom prst="rect">
            <a:avLst/>
          </a:prstGeom>
          <a:ln w="0">
            <a:noFill/>
          </a:ln>
        </p:spPr>
      </p:pic>
      <p:pic>
        <p:nvPicPr>
          <p:cNvPr id="478" name="Google Shape;665;p79" descr=""/>
          <p:cNvPicPr/>
          <p:nvPr/>
        </p:nvPicPr>
        <p:blipFill>
          <a:blip r:embed="rId4"/>
          <a:stretch/>
        </p:blipFill>
        <p:spPr>
          <a:xfrm>
            <a:off x="6372360" y="2571840"/>
            <a:ext cx="2142720" cy="21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311760" y="1663200"/>
            <a:ext cx="8520120" cy="32047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3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Plataforma de desarrollo colaborativo, que utiliza Git.</a:t>
            </a:r>
            <a:endParaRPr b="0" lang="es-AR" sz="2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Merriweather"/>
              <a:buChar char="●"/>
            </a:pPr>
            <a:r>
              <a:rPr b="1" lang="en" sz="2700" spc="-1" strike="noStrike">
                <a:solidFill>
                  <a:srgbClr val="000000"/>
                </a:solidFill>
                <a:latin typeface="Merriweather"/>
                <a:ea typeface="Merriweather"/>
              </a:rPr>
              <a:t>Ofrece GIT y más cosas juntas</a:t>
            </a:r>
            <a:endParaRPr b="0" lang="es-AR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Merriweather"/>
              <a:buChar char="●"/>
            </a:pPr>
            <a:r>
              <a:rPr b="1" lang="en" sz="2700" spc="-1" strike="noStrike">
                <a:solidFill>
                  <a:srgbClr val="000000"/>
                </a:solidFill>
                <a:latin typeface="Merriweather"/>
                <a:ea typeface="Merriweather"/>
              </a:rPr>
              <a:t>Gratuito</a:t>
            </a:r>
            <a:endParaRPr b="0" lang="es-AR" sz="27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Proxima Nova"/>
              <a:buChar char="●"/>
            </a:pPr>
            <a:r>
              <a:rPr b="0" lang="en" sz="23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Tiene facetas de red social</a:t>
            </a:r>
            <a:r>
              <a:rPr b="0" lang="en" sz="2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.</a:t>
            </a:r>
            <a:r>
              <a:rPr b="0" lang="en" sz="23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 Se suele usar como CV de proyectos</a:t>
            </a:r>
            <a:r>
              <a:rPr b="0" lang="en" sz="23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1" lang="en" sz="2700" spc="-1" strike="noStrike">
                <a:solidFill>
                  <a:srgbClr val="000000"/>
                </a:solidFill>
                <a:latin typeface="Merriweather"/>
                <a:ea typeface="Merriweather"/>
              </a:rPr>
              <a:t>propios</a:t>
            </a:r>
            <a:r>
              <a:rPr b="0" lang="en" sz="2300" spc="-1" strike="noStrike">
                <a:solidFill>
                  <a:srgbClr val="000000"/>
                </a:solidFill>
                <a:latin typeface="Merriweather"/>
                <a:ea typeface="Merriweather"/>
              </a:rPr>
              <a:t>.</a:t>
            </a:r>
            <a:endParaRPr b="0" lang="es-AR" sz="2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3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Existen otras alternativas (GitLab, BitBucket, etc).</a:t>
            </a:r>
            <a:endParaRPr b="0" lang="es-AR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0" name="Google Shape;671;p80" descr=""/>
          <p:cNvPicPr/>
          <p:nvPr/>
        </p:nvPicPr>
        <p:blipFill>
          <a:blip r:embed="rId1"/>
          <a:stretch/>
        </p:blipFill>
        <p:spPr>
          <a:xfrm>
            <a:off x="3492000" y="279360"/>
            <a:ext cx="2160000" cy="138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GitHub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628560" y="1148040"/>
            <a:ext cx="7886520" cy="3735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Para empezar, entra a la página de GitHub</a:t>
            </a:r>
            <a:r>
              <a:rPr b="0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 (</a:t>
            </a:r>
            <a:r>
              <a:rPr b="0" lang="en" sz="1900" spc="-1" strike="noStrike" u="sng">
                <a:solidFill>
                  <a:srgbClr val="0563c1"/>
                </a:solidFill>
                <a:uFillTx/>
                <a:latin typeface="Merriweather"/>
                <a:ea typeface="Merriweather"/>
                <a:hlinkClick r:id="rId1"/>
              </a:rPr>
              <a:t>https://github.com/</a:t>
            </a:r>
            <a:r>
              <a:rPr b="0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) </a:t>
            </a: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y presionar</a:t>
            </a:r>
            <a:r>
              <a:rPr b="0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1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Sign in</a:t>
            </a:r>
            <a:r>
              <a:rPr b="0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para ingresar (Recordar al crear su usuario, que el nombre que elijan va a ser su apodo en el mundo de la programación desde hoy hasta la eternidad):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Google Shape;678;p81" descr=""/>
          <p:cNvPicPr/>
          <p:nvPr/>
        </p:nvPicPr>
        <p:blipFill>
          <a:blip r:embed="rId2"/>
          <a:stretch/>
        </p:blipFill>
        <p:spPr>
          <a:xfrm>
            <a:off x="0" y="2406960"/>
            <a:ext cx="9143640" cy="268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683;p82" descr=""/>
          <p:cNvPicPr/>
          <p:nvPr/>
        </p:nvPicPr>
        <p:blipFill>
          <a:blip r:embed="rId1"/>
          <a:stretch/>
        </p:blipFill>
        <p:spPr>
          <a:xfrm>
            <a:off x="8383680" y="4217760"/>
            <a:ext cx="759960" cy="759960"/>
          </a:xfrm>
          <a:prstGeom prst="rect">
            <a:avLst/>
          </a:prstGeom>
          <a:ln w="0">
            <a:noFill/>
          </a:ln>
        </p:spPr>
      </p:pic>
      <p:pic>
        <p:nvPicPr>
          <p:cNvPr id="485" name="Google Shape;684;p82" descr=""/>
          <p:cNvPicPr/>
          <p:nvPr/>
        </p:nvPicPr>
        <p:blipFill>
          <a:blip r:embed="rId2"/>
          <a:stretch/>
        </p:blipFill>
        <p:spPr>
          <a:xfrm>
            <a:off x="2288160" y="1122120"/>
            <a:ext cx="4567320" cy="2767320"/>
          </a:xfrm>
          <a:prstGeom prst="rect">
            <a:avLst/>
          </a:prstGeom>
          <a:ln w="0">
            <a:noFill/>
          </a:ln>
        </p:spPr>
      </p:pic>
      <p:sp>
        <p:nvSpPr>
          <p:cNvPr id="486" name="CustomShape 1"/>
          <p:cNvSpPr/>
          <p:nvPr/>
        </p:nvSpPr>
        <p:spPr>
          <a:xfrm>
            <a:off x="2719440" y="2040480"/>
            <a:ext cx="1272600" cy="1703880"/>
          </a:xfrm>
          <a:prstGeom prst="rect">
            <a:avLst/>
          </a:prstGeom>
          <a:noFill/>
          <a:ln w="28575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7" name="Google Shape;686;p82" descr=""/>
          <p:cNvPicPr/>
          <p:nvPr/>
        </p:nvPicPr>
        <p:blipFill>
          <a:blip r:embed="rId3"/>
          <a:stretch/>
        </p:blipFill>
        <p:spPr>
          <a:xfrm>
            <a:off x="975960" y="3889800"/>
            <a:ext cx="7191360" cy="1046520"/>
          </a:xfrm>
          <a:prstGeom prst="rect">
            <a:avLst/>
          </a:prstGeom>
          <a:ln w="0">
            <a:noFill/>
          </a:ln>
        </p:spPr>
      </p:pic>
      <p:sp>
        <p:nvSpPr>
          <p:cNvPr id="488" name="CustomShape 2"/>
          <p:cNvSpPr/>
          <p:nvPr/>
        </p:nvSpPr>
        <p:spPr>
          <a:xfrm>
            <a:off x="7249320" y="4359960"/>
            <a:ext cx="759960" cy="347400"/>
          </a:xfrm>
          <a:prstGeom prst="rect">
            <a:avLst/>
          </a:prstGeom>
          <a:noFill/>
          <a:ln w="28575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TextShape 3"/>
          <p:cNvSpPr txBox="1"/>
          <p:nvPr/>
        </p:nvSpPr>
        <p:spPr>
          <a:xfrm>
            <a:off x="628560" y="13068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Crear un repositorio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693;p83" descr=""/>
          <p:cNvPicPr/>
          <p:nvPr/>
        </p:nvPicPr>
        <p:blipFill>
          <a:blip r:embed="rId1"/>
          <a:stretch/>
        </p:blipFill>
        <p:spPr>
          <a:xfrm>
            <a:off x="8383680" y="4217760"/>
            <a:ext cx="759960" cy="759960"/>
          </a:xfrm>
          <a:prstGeom prst="rect">
            <a:avLst/>
          </a:prstGeom>
          <a:ln w="0">
            <a:noFill/>
          </a:ln>
        </p:spPr>
      </p:pic>
      <p:sp>
        <p:nvSpPr>
          <p:cNvPr id="491" name="CustomShape 1"/>
          <p:cNvSpPr/>
          <p:nvPr/>
        </p:nvSpPr>
        <p:spPr>
          <a:xfrm>
            <a:off x="1147680" y="1833120"/>
            <a:ext cx="684864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Vamos a crear un repositorio específico para este cuatrimestre: </a:t>
            </a:r>
            <a:r>
              <a:rPr b="1" lang="en" sz="2500" spc="-1" strike="noStrike">
                <a:solidFill>
                  <a:srgbClr val="000000"/>
                </a:solidFill>
                <a:latin typeface="Merriweather"/>
                <a:ea typeface="Merriweather"/>
              </a:rPr>
              <a:t>CFS&lt;&lt;anio&gt;&gt;II</a:t>
            </a:r>
            <a:endParaRPr b="0" lang="es-AR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AR" sz="2500" spc="-1" strike="noStrike">
              <a:latin typeface="Arial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628560" y="18036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222222"/>
                </a:solidFill>
                <a:latin typeface="Arial"/>
                <a:ea typeface="Arial"/>
              </a:rPr>
              <a:t>Crear un repositorio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700;p84" descr=""/>
          <p:cNvPicPr/>
          <p:nvPr/>
        </p:nvPicPr>
        <p:blipFill>
          <a:blip r:embed="rId1"/>
          <a:stretch/>
        </p:blipFill>
        <p:spPr>
          <a:xfrm>
            <a:off x="8383680" y="4217760"/>
            <a:ext cx="759960" cy="759960"/>
          </a:xfrm>
          <a:prstGeom prst="rect">
            <a:avLst/>
          </a:prstGeom>
          <a:ln w="0">
            <a:noFill/>
          </a:ln>
        </p:spPr>
      </p:pic>
      <p:pic>
        <p:nvPicPr>
          <p:cNvPr id="494" name="Google Shape;701;p84" descr=""/>
          <p:cNvPicPr/>
          <p:nvPr/>
        </p:nvPicPr>
        <p:blipFill>
          <a:blip r:embed="rId2"/>
          <a:stretch/>
        </p:blipFill>
        <p:spPr>
          <a:xfrm>
            <a:off x="2529000" y="934920"/>
            <a:ext cx="4085280" cy="4037040"/>
          </a:xfrm>
          <a:prstGeom prst="rect">
            <a:avLst/>
          </a:prstGeom>
          <a:ln w="0">
            <a:noFill/>
          </a:ln>
        </p:spPr>
      </p:pic>
      <p:sp>
        <p:nvSpPr>
          <p:cNvPr id="495" name="TextShape 1"/>
          <p:cNvSpPr txBox="1"/>
          <p:nvPr/>
        </p:nvSpPr>
        <p:spPr>
          <a:xfrm>
            <a:off x="628560" y="9576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222222"/>
                </a:solidFill>
                <a:latin typeface="Arial"/>
                <a:ea typeface="Arial"/>
              </a:rPr>
              <a:t>Crear un repositorio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62856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" sz="4000" spc="-1" strike="noStrike">
                <a:solidFill>
                  <a:srgbClr val="000000"/>
                </a:solidFill>
                <a:latin typeface="Arial"/>
                <a:ea typeface="Arial"/>
              </a:rPr>
              <a:t>¿QUÉ ES?</a:t>
            </a:r>
            <a:endParaRPr b="0" lang="es-A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144360" y="1241640"/>
            <a:ext cx="2536560" cy="26377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Un Sistema de Versionado de Código (SVC) es lo que nos permite </a:t>
            </a:r>
            <a:r>
              <a:rPr b="1" lang="en" sz="17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compartir el código fuente</a:t>
            </a:r>
            <a:r>
              <a:rPr b="0" lang="en" sz="17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 de nuestros desarrollos y a la vez </a:t>
            </a:r>
            <a:r>
              <a:rPr b="1" lang="en" sz="17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mantener un registro de los cambios </a:t>
            </a:r>
            <a:r>
              <a:rPr b="0" lang="en" sz="17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por los que va pasando.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Google Shape;506;p59" descr=""/>
          <p:cNvPicPr/>
          <p:nvPr/>
        </p:nvPicPr>
        <p:blipFill>
          <a:blip r:embed="rId1"/>
          <a:stretch/>
        </p:blipFill>
        <p:spPr>
          <a:xfrm>
            <a:off x="2948760" y="221760"/>
            <a:ext cx="5985720" cy="4677480"/>
          </a:xfrm>
          <a:prstGeom prst="rect">
            <a:avLst/>
          </a:prstGeom>
          <a:ln w="0">
            <a:noFill/>
          </a:ln>
        </p:spPr>
      </p:pic>
      <p:sp>
        <p:nvSpPr>
          <p:cNvPr id="398" name="CustomShape 3"/>
          <p:cNvSpPr/>
          <p:nvPr/>
        </p:nvSpPr>
        <p:spPr>
          <a:xfrm>
            <a:off x="2771280" y="1873440"/>
            <a:ext cx="808920" cy="465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Your</a:t>
            </a:r>
            <a:endParaRPr b="0" lang="es-A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Project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2882160" y="676080"/>
            <a:ext cx="698040" cy="265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400" name="CustomShape 5"/>
          <p:cNvSpPr/>
          <p:nvPr/>
        </p:nvSpPr>
        <p:spPr>
          <a:xfrm>
            <a:off x="2804760" y="3403080"/>
            <a:ext cx="698040" cy="265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VCS</a:t>
            </a:r>
            <a:endParaRPr b="0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707;p85" descr=""/>
          <p:cNvPicPr/>
          <p:nvPr/>
        </p:nvPicPr>
        <p:blipFill>
          <a:blip r:embed="rId1"/>
          <a:stretch/>
        </p:blipFill>
        <p:spPr>
          <a:xfrm>
            <a:off x="65520" y="1042560"/>
            <a:ext cx="9001800" cy="3712320"/>
          </a:xfrm>
          <a:prstGeom prst="rect">
            <a:avLst/>
          </a:prstGeom>
          <a:ln w="0">
            <a:noFill/>
          </a:ln>
        </p:spPr>
      </p:pic>
      <p:pic>
        <p:nvPicPr>
          <p:cNvPr id="497" name="Google Shape;708;p85" descr=""/>
          <p:cNvPicPr/>
          <p:nvPr/>
        </p:nvPicPr>
        <p:blipFill>
          <a:blip r:embed="rId2"/>
          <a:stretch/>
        </p:blipFill>
        <p:spPr>
          <a:xfrm>
            <a:off x="8383680" y="4217760"/>
            <a:ext cx="759960" cy="759960"/>
          </a:xfrm>
          <a:prstGeom prst="rect">
            <a:avLst/>
          </a:prstGeom>
          <a:ln w="0">
            <a:noFill/>
          </a:ln>
        </p:spPr>
      </p:pic>
      <p:sp>
        <p:nvSpPr>
          <p:cNvPr id="498" name="TextShape 1"/>
          <p:cNvSpPr txBox="1"/>
          <p:nvPr/>
        </p:nvSpPr>
        <p:spPr>
          <a:xfrm>
            <a:off x="628560" y="13068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Crear un repositorio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11760" y="921960"/>
            <a:ext cx="8520120" cy="4272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57200" indent="-361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Merriweather Light"/>
              <a:buChar char="●"/>
            </a:pPr>
            <a:r>
              <a:rPr b="0" lang="en" sz="21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Cada versión es una caja</a:t>
            </a:r>
            <a:endParaRPr b="0" lang="es-AR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1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Lo que estamos editando es una caja abierta (llamada stage)</a:t>
            </a:r>
            <a:endParaRPr b="0" lang="es-AR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1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Y tenemos nuestra versión de los archivos (working copy)</a:t>
            </a:r>
            <a:endParaRPr b="0" lang="es-AR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1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 esa caja le agregamos los archivos modificados</a:t>
            </a:r>
            <a:endParaRPr b="0" lang="es-AR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90000"/>
              </a:lnSpc>
              <a:buClr>
                <a:srgbClr val="000000"/>
              </a:buClr>
              <a:buFont typeface="Merriweather"/>
              <a:buChar char="○"/>
            </a:pP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add archivos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1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Al cerrar la caja congelamos la versión</a:t>
            </a:r>
            <a:endParaRPr b="0" lang="es-AR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90000"/>
              </a:lnSpc>
              <a:buClr>
                <a:srgbClr val="000000"/>
              </a:buClr>
              <a:buFont typeface="Merriweather"/>
              <a:buChar char="○"/>
            </a:pP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commit -m “Mensaje de la versión”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90000"/>
              </a:lnSpc>
              <a:buClr>
                <a:srgbClr val="000000"/>
              </a:buClr>
              <a:buFont typeface="Merriweather Light"/>
              <a:buChar char="○"/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Se abre otra caja nueva para la próxima versión (nuevo stage)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1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Una vez lista la versión podemos pasarle esa caja al servidor</a:t>
            </a:r>
            <a:endParaRPr b="0" lang="es-AR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90000"/>
              </a:lnSpc>
              <a:buClr>
                <a:srgbClr val="000000"/>
              </a:buClr>
              <a:buFont typeface="Merriweather"/>
              <a:buChar char="○"/>
            </a:pP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push servidor branch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90000"/>
              </a:lnSpc>
              <a:buClr>
                <a:srgbClr val="000000"/>
              </a:buClr>
              <a:buFont typeface="Merriweather Light"/>
              <a:buChar char="○"/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Si se rompe nuestra PC tenemos una copia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90000"/>
              </a:lnSpc>
              <a:buClr>
                <a:srgbClr val="000000"/>
              </a:buClr>
              <a:buFont typeface="Merriweather Light"/>
              <a:buChar char="○"/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Podemos interactuar ahí con otra gente, copiarnos sus cajas y mezclarlas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628560" y="5436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Metafora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 flipH="1" rot="10800000">
            <a:off x="2341440" y="1666440"/>
            <a:ext cx="2252520" cy="6840"/>
          </a:xfrm>
          <a:prstGeom prst="curvedConnector4">
            <a:avLst>
              <a:gd name="adj1" fmla="val 8628"/>
              <a:gd name="adj2" fmla="val 3407292"/>
            </a:avLst>
          </a:prstGeom>
          <a:noFill/>
          <a:ln w="3810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"/>
          <p:cNvSpPr/>
          <p:nvPr/>
        </p:nvSpPr>
        <p:spPr>
          <a:xfrm>
            <a:off x="2698920" y="979920"/>
            <a:ext cx="129708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00"/>
                </a:solidFill>
                <a:latin typeface="Merriweather"/>
                <a:ea typeface="Merriweather"/>
              </a:rPr>
              <a:t>add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5089680" y="979920"/>
            <a:ext cx="129708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00"/>
                </a:solidFill>
                <a:latin typeface="Merriweather"/>
                <a:ea typeface="Merriweather"/>
              </a:rPr>
              <a:t>commit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504" name="CustomShape 4"/>
          <p:cNvSpPr/>
          <p:nvPr/>
        </p:nvSpPr>
        <p:spPr>
          <a:xfrm flipH="1" rot="16200000">
            <a:off x="5710680" y="550080"/>
            <a:ext cx="360" cy="2232000"/>
          </a:xfrm>
          <a:prstGeom prst="curvedConnector3">
            <a:avLst>
              <a:gd name="adj1" fmla="val -39687500"/>
            </a:avLst>
          </a:prstGeom>
          <a:noFill/>
          <a:ln w="3810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5"/>
          <p:cNvSpPr/>
          <p:nvPr/>
        </p:nvSpPr>
        <p:spPr>
          <a:xfrm>
            <a:off x="1318320" y="1666080"/>
            <a:ext cx="2088000" cy="1026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alibri"/>
                <a:ea typeface="Calibri"/>
              </a:rPr>
              <a:t>Directorio local de trabajo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alibri"/>
                <a:ea typeface="Calibri"/>
              </a:rPr>
              <a:t>(Working copy)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06" name="CustomShape 6"/>
          <p:cNvSpPr/>
          <p:nvPr/>
        </p:nvSpPr>
        <p:spPr>
          <a:xfrm>
            <a:off x="3550680" y="1666080"/>
            <a:ext cx="2088000" cy="1026000"/>
          </a:xfrm>
          <a:prstGeom prst="roundRect">
            <a:avLst>
              <a:gd name="adj" fmla="val 16667"/>
            </a:avLst>
          </a:prstGeom>
          <a:solidFill>
            <a:srgbClr val="158c99"/>
          </a:solidFill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alibri"/>
                <a:ea typeface="Calibri"/>
              </a:rPr>
              <a:t>Área de Cambios (Staging)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07" name="CustomShape 7"/>
          <p:cNvSpPr/>
          <p:nvPr/>
        </p:nvSpPr>
        <p:spPr>
          <a:xfrm>
            <a:off x="5782680" y="1666080"/>
            <a:ext cx="2088000" cy="1026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alibri"/>
                <a:ea typeface="Calibri"/>
              </a:rPr>
              <a:t>Repositorio Local (Privado)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08" name="CustomShape 8"/>
          <p:cNvSpPr/>
          <p:nvPr/>
        </p:nvSpPr>
        <p:spPr>
          <a:xfrm>
            <a:off x="1357920" y="3006000"/>
            <a:ext cx="187668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TU CARPETA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509" name="CustomShape 9"/>
          <p:cNvSpPr/>
          <p:nvPr/>
        </p:nvSpPr>
        <p:spPr>
          <a:xfrm>
            <a:off x="3656160" y="3006000"/>
            <a:ext cx="1902600" cy="82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LO QUE YA PREPARASTE PARA COMMITEAR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510" name="CustomShape 10"/>
          <p:cNvSpPr/>
          <p:nvPr/>
        </p:nvSpPr>
        <p:spPr>
          <a:xfrm>
            <a:off x="5954400" y="2948040"/>
            <a:ext cx="187668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TU HISTORIAL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511" name="CustomShape 11"/>
          <p:cNvSpPr/>
          <p:nvPr/>
        </p:nvSpPr>
        <p:spPr>
          <a:xfrm>
            <a:off x="1357920" y="3791880"/>
            <a:ext cx="1894680" cy="7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Lo que estás editando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512" name="CustomShape 12"/>
          <p:cNvSpPr/>
          <p:nvPr/>
        </p:nvSpPr>
        <p:spPr>
          <a:xfrm>
            <a:off x="6125040" y="3814560"/>
            <a:ext cx="1535760" cy="7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Todas las cajas que ya cerraste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513" name="CustomShape 13"/>
          <p:cNvSpPr/>
          <p:nvPr/>
        </p:nvSpPr>
        <p:spPr>
          <a:xfrm>
            <a:off x="3812760" y="3791880"/>
            <a:ext cx="1684440" cy="7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Lo que ya metiste en la caja</a:t>
            </a:r>
            <a:endParaRPr b="0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628560" y="211428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" sz="4000" spc="-1" strike="noStrike">
                <a:solidFill>
                  <a:srgbClr val="000000"/>
                </a:solidFill>
                <a:latin typeface="Arial"/>
                <a:ea typeface="Arial"/>
              </a:rPr>
              <a:t>Agregando cambios en mi Repo local</a:t>
            </a:r>
            <a:br/>
            <a:endParaRPr b="0" lang="es-AR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109800" y="724680"/>
            <a:ext cx="8923680" cy="13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El Repositorio Remoto es donde envíamos los cambios cuando queremos compartirlos con otras personas, y de dónde obtenemos sus cambios.</a:t>
            </a:r>
            <a:endParaRPr b="0" lang="es-A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A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AR" sz="1800" spc="-1" strike="noStrike">
              <a:latin typeface="Arial"/>
            </a:endParaRPr>
          </a:p>
        </p:txBody>
      </p:sp>
      <p:pic>
        <p:nvPicPr>
          <p:cNvPr id="516" name="Google Shape;743;p89" descr=""/>
          <p:cNvPicPr/>
          <p:nvPr/>
        </p:nvPicPr>
        <p:blipFill>
          <a:blip r:embed="rId1"/>
          <a:stretch/>
        </p:blipFill>
        <p:spPr>
          <a:xfrm>
            <a:off x="1560960" y="1488240"/>
            <a:ext cx="6021720" cy="299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173520" y="1309680"/>
            <a:ext cx="879660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El entorno de desarrollo es lo que tenemos en nuestra máquina local.</a:t>
            </a:r>
            <a:endParaRPr b="0" lang="es-A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Las tres partes son nuestro directorio de trabajo, el área de ensayo y el repositorio local. </a:t>
            </a:r>
            <a:endParaRPr b="0" lang="es-A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AR" sz="1800" spc="-1" strike="noStrike">
              <a:latin typeface="Arial"/>
            </a:endParaRPr>
          </a:p>
          <a:p>
            <a:pPr marL="45720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Elijamos un lugar en el que deseamos colocar nuestro entorno de desarrollo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(Simplemente vamos a la carpeta de inicio, o donde quieran poner sus proyectos. No es necesario crear una nueva carpeta para su entorno de desarrollo.)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173520" y="27972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Paso 1: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754;p91" descr=""/>
          <p:cNvPicPr/>
          <p:nvPr/>
        </p:nvPicPr>
        <p:blipFill>
          <a:blip r:embed="rId1"/>
          <a:stretch/>
        </p:blipFill>
        <p:spPr>
          <a:xfrm>
            <a:off x="2295720" y="2724120"/>
            <a:ext cx="4648680" cy="2313720"/>
          </a:xfrm>
          <a:prstGeom prst="rect">
            <a:avLst/>
          </a:prstGeom>
          <a:ln w="0">
            <a:noFill/>
          </a:ln>
        </p:spPr>
      </p:pic>
      <p:sp>
        <p:nvSpPr>
          <p:cNvPr id="520" name="CustomShape 1"/>
          <p:cNvSpPr/>
          <p:nvPr/>
        </p:nvSpPr>
        <p:spPr>
          <a:xfrm>
            <a:off x="191880" y="1028880"/>
            <a:ext cx="8760240" cy="17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Ahora queremos tomar un Repositorio Remoto y poner lo que contiene en su máquina.</a:t>
            </a:r>
            <a:endParaRPr b="0" lang="es-AR" sz="1700" spc="-1" strike="noStrike">
              <a:latin typeface="Arial"/>
            </a:endParaRPr>
          </a:p>
          <a:p>
            <a:pPr marL="457200" indent="-3362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Para hacer eso usamos git clone </a:t>
            </a:r>
            <a:r>
              <a:rPr b="1" lang="en" sz="1700" spc="-1" strike="noStrike" u="sng">
                <a:solidFill>
                  <a:srgbClr val="0563c1"/>
                </a:solidFill>
                <a:uFillTx/>
                <a:latin typeface="Merriweather"/>
                <a:ea typeface="Merriweather"/>
                <a:hlinkClick r:id="rId2"/>
              </a:rPr>
              <a:t>https://github.com/my_repo</a:t>
            </a:r>
            <a:endParaRPr b="0" lang="es-AR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Como podemos ver en el diagrama a continuación, esto copia el repositorio remoto en dos lugares, tu directorio de trabajo y el repositorio local.</a:t>
            </a:r>
            <a:endParaRPr b="0" lang="es-AR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Ahora ves cómo se distribuye el control de versiones de git. El repositorio local es una copia del remoto y actúa como tal. La única diferencia es que no lo compartes con nadie.</a:t>
            </a:r>
            <a:endParaRPr b="0" lang="es-AR" sz="1700" spc="-1" strike="noStrike">
              <a:latin typeface="Arial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173520" y="27972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Paso 2: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761;p92" descr=""/>
          <p:cNvPicPr/>
          <p:nvPr/>
        </p:nvPicPr>
        <p:blipFill>
          <a:blip r:embed="rId1"/>
          <a:stretch/>
        </p:blipFill>
        <p:spPr>
          <a:xfrm>
            <a:off x="3836880" y="2036160"/>
            <a:ext cx="4618800" cy="2991600"/>
          </a:xfrm>
          <a:prstGeom prst="rect">
            <a:avLst/>
          </a:prstGeom>
          <a:ln w="0">
            <a:noFill/>
          </a:ln>
        </p:spPr>
      </p:pic>
      <p:sp>
        <p:nvSpPr>
          <p:cNvPr id="523" name="CustomShape 1"/>
          <p:cNvSpPr/>
          <p:nvPr/>
        </p:nvSpPr>
        <p:spPr>
          <a:xfrm>
            <a:off x="144000" y="1113840"/>
            <a:ext cx="7269480" cy="12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 continuación creamos un nuevo file y lo vamos a agregar: </a:t>
            </a:r>
            <a:endParaRPr b="0" lang="es-AR" sz="17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AR" sz="1700" spc="-1" strike="noStrike">
              <a:latin typeface="Arial"/>
            </a:endParaRPr>
          </a:p>
          <a:p>
            <a:pPr marL="457200" indent="-3362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status </a:t>
            </a:r>
            <a:r>
              <a:rPr b="0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(para verificar qué cambios tenemos para agregar)</a:t>
            </a:r>
            <a:endParaRPr b="0" lang="es-AR" sz="1700" spc="-1" strike="noStrike">
              <a:latin typeface="Arial"/>
            </a:endParaRPr>
          </a:p>
          <a:p>
            <a:pPr marL="457200" indent="-336240" algn="just">
              <a:lnSpc>
                <a:spcPct val="100000"/>
              </a:lnSpc>
              <a:buClr>
                <a:srgbClr val="000000"/>
              </a:buClr>
              <a:buFont typeface="Merriweather"/>
              <a:buChar char="-"/>
              <a:tabLst>
                <a:tab algn="l" pos="0"/>
              </a:tabLst>
            </a:pP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add </a:t>
            </a:r>
            <a:r>
              <a:rPr b="1" lang="en" sz="1700" spc="-1" strike="noStrike">
                <a:solidFill>
                  <a:srgbClr val="222222"/>
                </a:solidFill>
                <a:latin typeface="Merriweather"/>
                <a:ea typeface="Merriweather"/>
              </a:rPr>
              <a:t>tu_file</a:t>
            </a:r>
            <a:r>
              <a:rPr b="0" lang="en" sz="1700" spc="-1" strike="noStrike">
                <a:solidFill>
                  <a:srgbClr val="222222"/>
                </a:solidFill>
                <a:latin typeface="Merriweather"/>
                <a:ea typeface="Merriweather"/>
              </a:rPr>
              <a:t> </a:t>
            </a:r>
            <a:r>
              <a:rPr b="0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lo agregamos.</a:t>
            </a:r>
            <a:endParaRPr b="0" lang="es-AR" sz="1700" spc="-1" strike="noStrike">
              <a:latin typeface="Arial"/>
            </a:endParaRPr>
          </a:p>
        </p:txBody>
      </p:sp>
      <p:sp>
        <p:nvSpPr>
          <p:cNvPr id="524" name="TextShape 2"/>
          <p:cNvSpPr txBox="1"/>
          <p:nvPr/>
        </p:nvSpPr>
        <p:spPr>
          <a:xfrm>
            <a:off x="173520" y="27972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Paso 3: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768;p93" descr=""/>
          <p:cNvPicPr/>
          <p:nvPr/>
        </p:nvPicPr>
        <p:blipFill>
          <a:blip r:embed="rId1"/>
          <a:stretch/>
        </p:blipFill>
        <p:spPr>
          <a:xfrm>
            <a:off x="2818800" y="2132280"/>
            <a:ext cx="4590360" cy="2936520"/>
          </a:xfrm>
          <a:prstGeom prst="rect">
            <a:avLst/>
          </a:prstGeom>
          <a:ln w="0">
            <a:noFill/>
          </a:ln>
        </p:spPr>
      </p:pic>
      <p:sp>
        <p:nvSpPr>
          <p:cNvPr id="526" name="CustomShape 1"/>
          <p:cNvSpPr/>
          <p:nvPr/>
        </p:nvSpPr>
        <p:spPr>
          <a:xfrm>
            <a:off x="209880" y="1169640"/>
            <a:ext cx="8723880" cy="15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Cuando hayas agregado todos tus cambios (que en este momento solo es tu file nuevo)</a:t>
            </a:r>
            <a:endParaRPr b="0" lang="es-AR" sz="1800" spc="-1" strike="noStrike">
              <a:latin typeface="Arial"/>
            </a:endParaRPr>
          </a:p>
          <a:p>
            <a:pPr marL="45720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commit -m “Mensaje”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(Los cambios recopilados que commiteas son una parte importante del trabajo).</a:t>
            </a:r>
            <a:endParaRPr b="0" lang="es-A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A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Nota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: Tu commit se agrega al Repositorio local.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27" name="TextShape 2"/>
          <p:cNvSpPr txBox="1"/>
          <p:nvPr/>
        </p:nvSpPr>
        <p:spPr>
          <a:xfrm>
            <a:off x="173520" y="27972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Paso 4: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775;p94" descr=""/>
          <p:cNvPicPr/>
          <p:nvPr/>
        </p:nvPicPr>
        <p:blipFill>
          <a:blip r:embed="rId1"/>
          <a:stretch/>
        </p:blipFill>
        <p:spPr>
          <a:xfrm>
            <a:off x="2157480" y="2093040"/>
            <a:ext cx="4828680" cy="2973960"/>
          </a:xfrm>
          <a:prstGeom prst="rect">
            <a:avLst/>
          </a:prstGeom>
          <a:ln w="0">
            <a:noFill/>
          </a:ln>
        </p:spPr>
      </p:pic>
      <p:sp>
        <p:nvSpPr>
          <p:cNvPr id="529" name="CustomShape 1"/>
          <p:cNvSpPr/>
          <p:nvPr/>
        </p:nvSpPr>
        <p:spPr>
          <a:xfrm>
            <a:off x="237240" y="1118520"/>
            <a:ext cx="8669520" cy="12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Ahora sus cambios están en su repositorio local, que es un buen lugar para estar mientras nadie más los necesite o aún no esté listo para compartirlos.</a:t>
            </a:r>
            <a:endParaRPr b="0" lang="es-A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AR" sz="1800" spc="-1" strike="noStrike">
              <a:latin typeface="Arial"/>
            </a:endParaRPr>
          </a:p>
          <a:p>
            <a:pPr marL="45720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" sz="1800" spc="-1" strike="noStrike">
                <a:solidFill>
                  <a:srgbClr val="222222"/>
                </a:solidFill>
                <a:latin typeface="Merriweather"/>
                <a:ea typeface="Merriweather"/>
              </a:rPr>
              <a:t>git push</a:t>
            </a:r>
            <a:r>
              <a:rPr b="0" lang="en" sz="1800" spc="-1" strike="noStrike">
                <a:solidFill>
                  <a:srgbClr val="222222"/>
                </a:solidFill>
                <a:latin typeface="Merriweather Light"/>
                <a:ea typeface="Merriweather Light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(Para compartir sus confirmaciones con el repositorio remoto)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30" name="TextShape 2"/>
          <p:cNvSpPr txBox="1"/>
          <p:nvPr/>
        </p:nvSpPr>
        <p:spPr>
          <a:xfrm>
            <a:off x="173520" y="27972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Paso 5: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609480" y="320400"/>
            <a:ext cx="822924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4400" spc="-1" strike="noStrike">
                <a:solidFill>
                  <a:srgbClr val="ffffff"/>
                </a:solidFill>
                <a:latin typeface="Merriweather"/>
                <a:ea typeface="Merriweather"/>
              </a:rPr>
              <a:t>Copiar y Pegar Archivos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2411640" y="1237680"/>
            <a:ext cx="4264560" cy="178920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3"/>
          <p:cNvSpPr/>
          <p:nvPr/>
        </p:nvSpPr>
        <p:spPr>
          <a:xfrm>
            <a:off x="429480" y="3867840"/>
            <a:ext cx="822924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4400" spc="-1" strike="noStrike">
                <a:solidFill>
                  <a:srgbClr val="ffffff"/>
                </a:solidFill>
                <a:latin typeface="Merriweather"/>
                <a:ea typeface="Merriweather"/>
              </a:rPr>
              <a:t>Es control de versiones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3163320" y="2950920"/>
            <a:ext cx="2817360" cy="11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8000" spc="-1" strike="noStrike">
                <a:solidFill>
                  <a:srgbClr val="ffffff"/>
                </a:solidFill>
                <a:latin typeface="Calibri"/>
                <a:ea typeface="Calibri"/>
              </a:rPr>
              <a:t>NO</a:t>
            </a:r>
            <a:endParaRPr b="0" lang="es-AR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0" y="505440"/>
            <a:ext cx="8741880" cy="73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Una vez que ejecutes git push, los cambios se enviarán al repositorio remoto. En el siguiente diagrama, podés ver el estado después del push.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532" name="Google Shape;783;p95" descr=""/>
          <p:cNvPicPr/>
          <p:nvPr/>
        </p:nvPicPr>
        <p:blipFill>
          <a:blip r:embed="rId1"/>
          <a:stretch/>
        </p:blipFill>
        <p:spPr>
          <a:xfrm>
            <a:off x="1969200" y="1180440"/>
            <a:ext cx="5205240" cy="346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Shape 1"/>
          <p:cNvSpPr txBox="1"/>
          <p:nvPr/>
        </p:nvSpPr>
        <p:spPr>
          <a:xfrm>
            <a:off x="311760" y="1308960"/>
            <a:ext cx="8520120" cy="29102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57200" indent="-367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Merriweather Light"/>
              <a:buAutoNum type="arabicPeriod"/>
            </a:pPr>
            <a:r>
              <a:rPr b="0" lang="en" sz="22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Crear repositorio (ej: Github)</a:t>
            </a: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Merriweather Light"/>
              <a:buAutoNum type="arabicPeriod"/>
            </a:pPr>
            <a:r>
              <a:rPr b="0" lang="en" sz="22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git clone </a:t>
            </a:r>
            <a:r>
              <a:rPr b="0" lang="en" sz="2200" spc="-1" strike="noStrike" u="sng">
                <a:solidFill>
                  <a:srgbClr val="0563c1"/>
                </a:solidFill>
                <a:uFillTx/>
                <a:latin typeface="Merriweather Light"/>
                <a:ea typeface="Merriweather Light"/>
                <a:hlinkClick r:id="rId1"/>
              </a:rPr>
              <a:t>https://github.com/my_repo</a:t>
            </a: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Merriweather Light"/>
              <a:buAutoNum type="arabicPeriod"/>
            </a:pPr>
            <a:r>
              <a:rPr b="0" lang="en" sz="22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Crear un archivo dentro del repositorio. </a:t>
            </a: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Merriweather Light"/>
              <a:buAutoNum type="arabicPeriod"/>
            </a:pPr>
            <a:r>
              <a:rPr b="0" lang="en" sz="22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git add tu_archivo o git add .</a:t>
            </a: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Merriweather Light"/>
              <a:buAutoNum type="arabicPeriod"/>
            </a:pPr>
            <a:r>
              <a:rPr b="0" lang="en" sz="22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git commit -m “Mensaje”</a:t>
            </a: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Merriweather Light"/>
              <a:buAutoNum type="arabicPeriod"/>
            </a:pPr>
            <a:r>
              <a:rPr b="0" lang="en" sz="22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git push</a:t>
            </a: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tabLst>
                <a:tab algn="l" pos="0"/>
              </a:tabLst>
            </a:pP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TextShape 2"/>
          <p:cNvSpPr txBox="1"/>
          <p:nvPr/>
        </p:nvSpPr>
        <p:spPr>
          <a:xfrm>
            <a:off x="628560" y="5436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Resumen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794;p97" descr=""/>
          <p:cNvPicPr/>
          <p:nvPr/>
        </p:nvPicPr>
        <p:blipFill>
          <a:blip r:embed="rId1"/>
          <a:stretch/>
        </p:blipFill>
        <p:spPr>
          <a:xfrm>
            <a:off x="3324240" y="2202120"/>
            <a:ext cx="2857320" cy="2400120"/>
          </a:xfrm>
          <a:prstGeom prst="rect">
            <a:avLst/>
          </a:prstGeom>
          <a:ln w="0">
            <a:noFill/>
          </a:ln>
        </p:spPr>
      </p:pic>
      <p:sp>
        <p:nvSpPr>
          <p:cNvPr id="536" name="CustomShape 1"/>
          <p:cNvSpPr/>
          <p:nvPr/>
        </p:nvSpPr>
        <p:spPr>
          <a:xfrm>
            <a:off x="387360" y="783720"/>
            <a:ext cx="864252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Este gato ya hizo</a:t>
            </a:r>
            <a:endParaRPr b="0" lang="es-AR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add gatoblanco.txt</a:t>
            </a:r>
            <a:endParaRPr b="0" lang="es-AR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En la imagen se ve como hace </a:t>
            </a:r>
            <a:endParaRPr b="0" lang="es-AR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7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commit -m “Callate</a:t>
            </a: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”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311760" y="1074600"/>
            <a:ext cx="8520120" cy="4272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3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Por ahora solo trabajamos de a uno en el repositorio.</a:t>
            </a:r>
            <a:endParaRPr b="0" lang="es-AR" sz="2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3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Un SCV nos permite trabajar solos y tener un tracking de todo lo que fuimos haciendo.</a:t>
            </a:r>
            <a:endParaRPr b="0" lang="es-AR" sz="2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000000"/>
              </a:buClr>
              <a:buFont typeface="Proxima Nova"/>
              <a:buChar char="●"/>
            </a:pPr>
            <a:r>
              <a:rPr b="0" lang="en" sz="23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Cuando hacemos </a:t>
            </a:r>
            <a:r>
              <a:rPr b="1" lang="en" sz="2300" spc="-1" strike="noStrike">
                <a:solidFill>
                  <a:srgbClr val="000000"/>
                </a:solidFill>
                <a:latin typeface="Merriweather"/>
                <a:ea typeface="Merriweather"/>
              </a:rPr>
              <a:t>push </a:t>
            </a:r>
            <a:r>
              <a:rPr b="0" lang="en" sz="23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estamos haciendo un backup en otro repositorio (en nuestro caso GitHub).</a:t>
            </a:r>
            <a:endParaRPr b="0" lang="es-A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628560" y="15912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Trabajar solo + Backup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extShape 1"/>
          <p:cNvSpPr txBox="1"/>
          <p:nvPr/>
        </p:nvSpPr>
        <p:spPr>
          <a:xfrm>
            <a:off x="311760" y="1130760"/>
            <a:ext cx="8520120" cy="38347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Podemos trabajar en equipo.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Resolver los conflictos de código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24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Que todos estemos sincronizados con lo último que hay en el repositorio.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0" name="Google Shape;807;p99" descr="ZGSxHPxGd2lLa.gif"/>
          <p:cNvPicPr/>
          <p:nvPr/>
        </p:nvPicPr>
        <p:blipFill>
          <a:blip r:embed="rId1"/>
          <a:stretch/>
        </p:blipFill>
        <p:spPr>
          <a:xfrm>
            <a:off x="4819320" y="2571840"/>
            <a:ext cx="3097080" cy="2270880"/>
          </a:xfrm>
          <a:prstGeom prst="rect">
            <a:avLst/>
          </a:prstGeom>
          <a:ln w="0">
            <a:noFill/>
          </a:ln>
        </p:spPr>
      </p:pic>
      <p:sp>
        <p:nvSpPr>
          <p:cNvPr id="541" name="TextShape 2"/>
          <p:cNvSpPr txBox="1"/>
          <p:nvPr/>
        </p:nvSpPr>
        <p:spPr>
          <a:xfrm>
            <a:off x="628560" y="215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Trabajar en equipo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66600" y="577080"/>
            <a:ext cx="9015120" cy="2363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57200" indent="-329760">
              <a:lnSpc>
                <a:spcPct val="160000"/>
              </a:lnSpc>
              <a:spcBef>
                <a:spcPts val="400"/>
              </a:spcBef>
              <a:buClr>
                <a:srgbClr val="000000"/>
              </a:buClr>
              <a:buFont typeface="Merriweather"/>
              <a:buChar char="●"/>
            </a:pPr>
            <a:r>
              <a:rPr b="1" lang="en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Ramas de largo recorrido:</a:t>
            </a: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222222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Se tienen varias ramas siempre abiertas, que indican diversos grados de estabilidad del contenido.</a:t>
            </a: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60000"/>
              </a:lnSpc>
              <a:spcBef>
                <a:spcPts val="400"/>
              </a:spcBef>
              <a:buClr>
                <a:srgbClr val="000000"/>
              </a:buClr>
              <a:buFont typeface="Merriweather"/>
              <a:buChar char="●"/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Ramas puntuales:</a:t>
            </a: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222222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Se crean de forma puntual para realizar una funcionalidad muy concreta.</a:t>
            </a: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TextShape 2"/>
          <p:cNvSpPr txBox="1"/>
          <p:nvPr/>
        </p:nvSpPr>
        <p:spPr>
          <a:xfrm>
            <a:off x="630720" y="89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Ramas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4" name="Google Shape;815;p100" descr=""/>
          <p:cNvPicPr/>
          <p:nvPr/>
        </p:nvPicPr>
        <p:blipFill>
          <a:blip r:embed="rId1"/>
          <a:stretch/>
        </p:blipFill>
        <p:spPr>
          <a:xfrm>
            <a:off x="1835640" y="2571840"/>
            <a:ext cx="5477040" cy="249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1"/>
          <p:cNvSpPr txBox="1"/>
          <p:nvPr/>
        </p:nvSpPr>
        <p:spPr>
          <a:xfrm>
            <a:off x="68508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Ramas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TextShape 2"/>
          <p:cNvSpPr txBox="1"/>
          <p:nvPr/>
        </p:nvSpPr>
        <p:spPr>
          <a:xfrm>
            <a:off x="189360" y="817200"/>
            <a:ext cx="8764920" cy="4039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57200" indent="-342720">
              <a:lnSpc>
                <a:spcPct val="160000"/>
              </a:lnSpc>
              <a:spcBef>
                <a:spcPts val="400"/>
              </a:spcBef>
              <a:buClr>
                <a:srgbClr val="000000"/>
              </a:buClr>
              <a:buFont typeface="Merriweather"/>
              <a:buChar char="●"/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Crear una nueva Rama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git branch NOMBRE-NUEVA-RAMA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0" lang="en" sz="165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Ten en cuenta que este comando solo crea la nueva rama. Necesitarás ejecutar</a:t>
            </a:r>
            <a:r>
              <a:rPr b="1" lang="en" sz="165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 </a:t>
            </a: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git checkout NOMBRE-NUEVA-RAMA</a:t>
            </a:r>
            <a:r>
              <a:rPr b="0" lang="en" sz="1650" spc="-1" strike="noStrike">
                <a:solidFill>
                  <a:srgbClr val="0a0a23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 para moverte a ella. Hay un atajo para crear y moverse a la nueva rama al mismo tiempo. </a:t>
            </a:r>
            <a:endParaRPr b="0" lang="es-AR" sz="165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60000"/>
              </a:lnSpc>
              <a:spcBef>
                <a:spcPts val="2500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Atajo</a:t>
            </a: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22222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git checkout -b NOMBRE-NUEVA-RAMA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" sz="1650" spc="-1" strike="noStrike">
                <a:solidFill>
                  <a:srgbClr val="0a0a23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Cuando creas una nueva rama, incluirá todas las confirmaciones de la rama padre (La rama padre es la rama en la que te encuentras cuando creas la nueva rama).</a:t>
            </a:r>
            <a:endParaRPr b="0" lang="es-AR" sz="16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endParaRPr b="0" lang="es-AR" sz="16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endParaRPr b="0" lang="es-AR" sz="16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685080" y="2066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4000" spc="-1" strike="noStrike">
                <a:solidFill>
                  <a:srgbClr val="000000"/>
                </a:solidFill>
                <a:latin typeface="Arial"/>
                <a:ea typeface="Arial"/>
              </a:rPr>
              <a:t>Ramas</a:t>
            </a:r>
            <a:br/>
            <a:endParaRPr b="0" lang="es-A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189360" y="999360"/>
            <a:ext cx="8764920" cy="39870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57200" indent="-342720">
              <a:lnSpc>
                <a:spcPct val="160000"/>
              </a:lnSpc>
              <a:spcBef>
                <a:spcPts val="400"/>
              </a:spcBef>
              <a:buClr>
                <a:srgbClr val="000000"/>
              </a:buClr>
              <a:buFont typeface="Merriweather"/>
              <a:buChar char="●"/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Cambiar de Rama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22222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git checkout NOMBRE-RAMA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60000"/>
              </a:lnSpc>
              <a:spcBef>
                <a:spcPts val="400"/>
              </a:spcBef>
              <a:buClr>
                <a:srgbClr val="000000"/>
              </a:buClr>
              <a:buFont typeface="Merriweather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Ver Ramas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22222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git branch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60000"/>
              </a:lnSpc>
              <a:spcBef>
                <a:spcPts val="400"/>
              </a:spcBef>
              <a:buClr>
                <a:srgbClr val="000000"/>
              </a:buClr>
              <a:buFont typeface="Merriweather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Renombrar una Rama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22222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git branch -m VIEJO-NOMBRE-RAMA NUEVO-NOMBRE-RAMA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60000"/>
              </a:lnSpc>
              <a:spcBef>
                <a:spcPts val="400"/>
              </a:spcBef>
              <a:buClr>
                <a:srgbClr val="000000"/>
              </a:buClr>
              <a:buFont typeface="Merriweather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Eliminar una Rama: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22222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git branch -d RAMA-A-ELIMINAR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60000"/>
              </a:lnSpc>
              <a:spcBef>
                <a:spcPts val="400"/>
              </a:spcBef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405080" y="4506840"/>
            <a:ext cx="633384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 u="sng">
                <a:solidFill>
                  <a:srgbClr val="0563c1"/>
                </a:solidFill>
                <a:uFillTx/>
                <a:latin typeface="Merriweather Light"/>
                <a:ea typeface="Merriweather Light"/>
                <a:hlinkClick r:id="rId1"/>
              </a:rPr>
              <a:t>Learn GIT branching</a:t>
            </a:r>
            <a:endParaRPr b="0" lang="es-AR" sz="2600" spc="-1" strike="noStrike">
              <a:latin typeface="Arial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628560" y="-23040"/>
            <a:ext cx="7886520" cy="1035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Practicamos GIT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1" name="Google Shape;834;p103" descr=""/>
          <p:cNvPicPr/>
          <p:nvPr/>
        </p:nvPicPr>
        <p:blipFill>
          <a:blip r:embed="rId2"/>
          <a:stretch/>
        </p:blipFill>
        <p:spPr>
          <a:xfrm>
            <a:off x="599040" y="859680"/>
            <a:ext cx="7945920" cy="369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628560" y="4028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.gitignore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TextShape 2"/>
          <p:cNvSpPr txBox="1"/>
          <p:nvPr/>
        </p:nvSpPr>
        <p:spPr>
          <a:xfrm>
            <a:off x="114120" y="1043640"/>
            <a:ext cx="6235560" cy="25066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33624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Es un archivo del repositorio (se versiona también). 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Dice que los archivos no se van a versionar.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Permite excluir carpetas de archivos compilados, fotos pesadas, etc.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000000"/>
              </a:buClr>
              <a:buFont typeface="Merriweather Light"/>
              <a:buChar char="●"/>
            </a:pP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Hay muchos ejemplos para cada lenguaje en la web para cada lenguaje (</a:t>
            </a:r>
            <a:r>
              <a:rPr b="0" lang="en" sz="1700" spc="-1" strike="noStrike" u="sng">
                <a:solidFill>
                  <a:srgbClr val="0563c1"/>
                </a:solidFill>
                <a:uFillTx/>
                <a:latin typeface="Merriweather Light"/>
                <a:ea typeface="Merriweather Light"/>
                <a:hlinkClick r:id="rId1"/>
              </a:rPr>
              <a:t>https://github.com/github/gitignore</a:t>
            </a:r>
            <a:r>
              <a:rPr b="0" lang="en" sz="17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).</a:t>
            </a: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tabLst>
                <a:tab algn="l" pos="0"/>
              </a:tabLst>
            </a:pPr>
            <a:endParaRPr b="0" lang="es-A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4" name="Google Shape;841;p104" descr=""/>
          <p:cNvPicPr/>
          <p:nvPr/>
        </p:nvPicPr>
        <p:blipFill>
          <a:blip r:embed="rId2"/>
          <a:stretch/>
        </p:blipFill>
        <p:spPr>
          <a:xfrm>
            <a:off x="5552280" y="2684520"/>
            <a:ext cx="3591360" cy="222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628560" y="371880"/>
            <a:ext cx="7886520" cy="7077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Software de Control de Versiones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145080" y="3018600"/>
            <a:ext cx="2866680" cy="119268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3"/>
          <p:cNvSpPr/>
          <p:nvPr/>
        </p:nvSpPr>
        <p:spPr>
          <a:xfrm>
            <a:off x="3543480" y="3445920"/>
            <a:ext cx="2056320" cy="133308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4"/>
          <p:cNvSpPr/>
          <p:nvPr/>
        </p:nvSpPr>
        <p:spPr>
          <a:xfrm>
            <a:off x="4192560" y="1299240"/>
            <a:ext cx="4022640" cy="809640"/>
          </a:xfrm>
          <a:prstGeom prst="rect">
            <a:avLst/>
          </a:prstGeom>
          <a:blipFill rotWithShape="0">
            <a:blip r:embed="rId3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5"/>
          <p:cNvSpPr/>
          <p:nvPr/>
        </p:nvSpPr>
        <p:spPr>
          <a:xfrm>
            <a:off x="6572880" y="2571840"/>
            <a:ext cx="1904760" cy="171432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0" name="Google Shape;527;p61" descr=""/>
          <p:cNvPicPr/>
          <p:nvPr/>
        </p:nvPicPr>
        <p:blipFill>
          <a:blip r:embed="rId5"/>
          <a:stretch/>
        </p:blipFill>
        <p:spPr>
          <a:xfrm>
            <a:off x="732240" y="1384920"/>
            <a:ext cx="2193120" cy="97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846;p105" descr=""/>
          <p:cNvPicPr/>
          <p:nvPr/>
        </p:nvPicPr>
        <p:blipFill>
          <a:blip r:embed="rId1"/>
          <a:srcRect l="0" t="13100" r="0" b="0"/>
          <a:stretch/>
        </p:blipFill>
        <p:spPr>
          <a:xfrm>
            <a:off x="934560" y="377280"/>
            <a:ext cx="7274520" cy="4469760"/>
          </a:xfrm>
          <a:prstGeom prst="rect">
            <a:avLst/>
          </a:prstGeom>
          <a:ln w="0">
            <a:noFill/>
          </a:ln>
        </p:spPr>
      </p:pic>
      <p:sp>
        <p:nvSpPr>
          <p:cNvPr id="556" name="CustomShape 1"/>
          <p:cNvSpPr/>
          <p:nvPr/>
        </p:nvSpPr>
        <p:spPr>
          <a:xfrm>
            <a:off x="3004560" y="1249200"/>
            <a:ext cx="1450080" cy="643320"/>
          </a:xfrm>
          <a:prstGeom prst="rect">
            <a:avLst/>
          </a:prstGeom>
          <a:noFill/>
          <a:ln w="19050">
            <a:solidFill>
              <a:srgbClr val="ef344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2"/>
          <p:cNvSpPr/>
          <p:nvPr/>
        </p:nvSpPr>
        <p:spPr>
          <a:xfrm>
            <a:off x="4777920" y="605520"/>
            <a:ext cx="1586520" cy="917280"/>
          </a:xfrm>
          <a:prstGeom prst="rect">
            <a:avLst/>
          </a:prstGeom>
          <a:noFill/>
          <a:ln w="19050">
            <a:solidFill>
              <a:srgbClr val="ef344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3"/>
          <p:cNvSpPr/>
          <p:nvPr/>
        </p:nvSpPr>
        <p:spPr>
          <a:xfrm>
            <a:off x="6454800" y="605520"/>
            <a:ext cx="1450080" cy="798840"/>
          </a:xfrm>
          <a:prstGeom prst="rect">
            <a:avLst/>
          </a:prstGeom>
          <a:noFill/>
          <a:ln w="19050">
            <a:solidFill>
              <a:srgbClr val="ef344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"/>
          <p:cNvSpPr/>
          <p:nvPr/>
        </p:nvSpPr>
        <p:spPr>
          <a:xfrm>
            <a:off x="6454800" y="1793880"/>
            <a:ext cx="1285920" cy="335520"/>
          </a:xfrm>
          <a:prstGeom prst="rect">
            <a:avLst/>
          </a:prstGeom>
          <a:noFill/>
          <a:ln w="19050">
            <a:solidFill>
              <a:srgbClr val="ef344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5"/>
          <p:cNvSpPr/>
          <p:nvPr/>
        </p:nvSpPr>
        <p:spPr>
          <a:xfrm>
            <a:off x="1231560" y="1554120"/>
            <a:ext cx="1450080" cy="643320"/>
          </a:xfrm>
          <a:prstGeom prst="rect">
            <a:avLst/>
          </a:prstGeom>
          <a:noFill/>
          <a:ln w="19050">
            <a:solidFill>
              <a:srgbClr val="ef344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6"/>
          <p:cNvSpPr/>
          <p:nvPr/>
        </p:nvSpPr>
        <p:spPr>
          <a:xfrm>
            <a:off x="1231560" y="3978720"/>
            <a:ext cx="906840" cy="335520"/>
          </a:xfrm>
          <a:prstGeom prst="rect">
            <a:avLst/>
          </a:prstGeom>
          <a:noFill/>
          <a:ln w="19050">
            <a:solidFill>
              <a:srgbClr val="ef344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628560" y="1410120"/>
            <a:ext cx="7886520" cy="347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 cada commit se le guarda el autor con un username y mail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git config --global user.name </a:t>
            </a:r>
            <a:r>
              <a:rPr b="1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mi_nombre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git config --global user.email </a:t>
            </a:r>
            <a:r>
              <a:rPr b="1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mi_correo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--global hace que se guarde como configuración del usuario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Si no es solo para cada repositorio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Podes commitear en la misma PC con mail diferente (laboral/personal) en cada repositorio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TextShape 2"/>
          <p:cNvSpPr txBox="1"/>
          <p:nvPr/>
        </p:nvSpPr>
        <p:spPr>
          <a:xfrm>
            <a:off x="628560" y="38088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Configurar mi usuario como autor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Shape 1"/>
          <p:cNvSpPr txBox="1"/>
          <p:nvPr/>
        </p:nvSpPr>
        <p:spPr>
          <a:xfrm>
            <a:off x="272520" y="1540800"/>
            <a:ext cx="8013960" cy="27234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57200" indent="-323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Merriweather Light"/>
              <a:buAutoNum type="arabicParenR"/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Crear una nueva rama desde master o main 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36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checkout -b nombre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000000"/>
              </a:buClr>
              <a:buFont typeface="Merriweather Light"/>
              <a:buAutoNum type="arabicParenR"/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Hacer algún cambio en nuestra carpeta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36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status(Opcional pero recomendado)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36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add . o git add nombre_archivo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36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commit -m “Mensaje”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000000"/>
              </a:buClr>
              <a:buFont typeface="Merriweather Light"/>
              <a:buAutoNum type="arabicParenR"/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Hacer un push de la siguiente manera: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36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git push origin nombre_de_tu_rama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TextShape 2"/>
          <p:cNvSpPr txBox="1"/>
          <p:nvPr/>
        </p:nvSpPr>
        <p:spPr>
          <a:xfrm>
            <a:off x="683280" y="843120"/>
            <a:ext cx="7886520" cy="77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Cómo subo mis cambios para que se vean en github?</a:t>
            </a:r>
            <a:br/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6" name="Google Shape;865;p107" descr=""/>
          <p:cNvPicPr/>
          <p:nvPr/>
        </p:nvPicPr>
        <p:blipFill>
          <a:blip r:embed="rId1"/>
          <a:stretch/>
        </p:blipFill>
        <p:spPr>
          <a:xfrm>
            <a:off x="5108760" y="1492920"/>
            <a:ext cx="4034880" cy="361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628560" y="1889640"/>
            <a:ext cx="7886520" cy="1177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57200" indent="-3488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Merriweather Light"/>
              <a:buAutoNum type="arabicParenR"/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Ingresar a nuestro repositorio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8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Hacer click en</a:t>
            </a:r>
            <a:r>
              <a:rPr b="1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 “Compare &amp; pull request”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TextShape 2"/>
          <p:cNvSpPr txBox="1"/>
          <p:nvPr/>
        </p:nvSpPr>
        <p:spPr>
          <a:xfrm>
            <a:off x="617760" y="385560"/>
            <a:ext cx="7886520" cy="77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Crear un pull request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9" name="Google Shape;872;p108" descr=""/>
          <p:cNvPicPr/>
          <p:nvPr/>
        </p:nvPicPr>
        <p:blipFill>
          <a:blip r:embed="rId1"/>
          <a:stretch/>
        </p:blipFill>
        <p:spPr>
          <a:xfrm>
            <a:off x="152280" y="2685600"/>
            <a:ext cx="8838720" cy="1657800"/>
          </a:xfrm>
          <a:prstGeom prst="rect">
            <a:avLst/>
          </a:prstGeom>
          <a:ln w="0">
            <a:noFill/>
          </a:ln>
        </p:spPr>
      </p:pic>
      <p:sp>
        <p:nvSpPr>
          <p:cNvPr id="570" name="CustomShape 3"/>
          <p:cNvSpPr/>
          <p:nvPr/>
        </p:nvSpPr>
        <p:spPr>
          <a:xfrm>
            <a:off x="7165440" y="3332520"/>
            <a:ext cx="1748160" cy="413640"/>
          </a:xfrm>
          <a:prstGeom prst="rect">
            <a:avLst/>
          </a:prstGeom>
          <a:noFill/>
          <a:ln w="28575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TextShape 4"/>
          <p:cNvSpPr txBox="1"/>
          <p:nvPr/>
        </p:nvSpPr>
        <p:spPr>
          <a:xfrm>
            <a:off x="312480" y="1115640"/>
            <a:ext cx="8678520" cy="1177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Los pull requests son la forma de contribuir a un proyecto grupal o de código abierto.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Google Shape;875;p108" descr=""/>
          <p:cNvPicPr/>
          <p:nvPr/>
        </p:nvPicPr>
        <p:blipFill>
          <a:blip r:embed="rId2"/>
          <a:stretch/>
        </p:blipFill>
        <p:spPr>
          <a:xfrm>
            <a:off x="8383680" y="4293720"/>
            <a:ext cx="759960" cy="75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628560" y="1323000"/>
            <a:ext cx="7886520" cy="1177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2)</a:t>
            </a:r>
            <a:r>
              <a:rPr b="0" lang="en" sz="16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	</a:t>
            </a:r>
            <a:r>
              <a:rPr b="0" lang="en" sz="16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Use el menú desplegable de </a:t>
            </a:r>
            <a:r>
              <a:rPr b="1" lang="en" sz="1600" spc="-1" strike="noStrike">
                <a:solidFill>
                  <a:srgbClr val="000000"/>
                </a:solidFill>
                <a:latin typeface="Merriweather"/>
                <a:ea typeface="Merriweather"/>
              </a:rPr>
              <a:t>rama base</a:t>
            </a:r>
            <a:r>
              <a:rPr b="0" lang="en" sz="16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0" lang="en" sz="16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para seleccionar la rama en la que le gustaría fusionar sus cambios, luego use el menú desplegable de</a:t>
            </a:r>
            <a:r>
              <a:rPr b="0" lang="en" sz="16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1" lang="en" sz="1600" spc="-1" strike="noStrike">
                <a:solidFill>
                  <a:srgbClr val="000000"/>
                </a:solidFill>
                <a:latin typeface="Merriweather"/>
                <a:ea typeface="Merriweather"/>
              </a:rPr>
              <a:t>rama de comparación</a:t>
            </a:r>
            <a:r>
              <a:rPr b="0" lang="en" sz="16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0" lang="en" sz="16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para elegir la rama en la que realizó los cambios.</a:t>
            </a: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TextShape 2"/>
          <p:cNvSpPr txBox="1"/>
          <p:nvPr/>
        </p:nvSpPr>
        <p:spPr>
          <a:xfrm>
            <a:off x="617760" y="385560"/>
            <a:ext cx="7886520" cy="77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Crear un pull request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5" name="Google Shape;882;p109" descr=""/>
          <p:cNvPicPr/>
          <p:nvPr/>
        </p:nvPicPr>
        <p:blipFill>
          <a:blip r:embed="rId1"/>
          <a:stretch/>
        </p:blipFill>
        <p:spPr>
          <a:xfrm>
            <a:off x="-10800" y="2571840"/>
            <a:ext cx="9143640" cy="1726920"/>
          </a:xfrm>
          <a:prstGeom prst="rect">
            <a:avLst/>
          </a:prstGeom>
          <a:ln w="0">
            <a:noFill/>
          </a:ln>
        </p:spPr>
      </p:pic>
      <p:sp>
        <p:nvSpPr>
          <p:cNvPr id="576" name="CustomShape 3"/>
          <p:cNvSpPr/>
          <p:nvPr/>
        </p:nvSpPr>
        <p:spPr>
          <a:xfrm>
            <a:off x="628560" y="3787560"/>
            <a:ext cx="2934720" cy="405720"/>
          </a:xfrm>
          <a:prstGeom prst="rect">
            <a:avLst/>
          </a:prstGeom>
          <a:noFill/>
          <a:ln w="28575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7" name="Google Shape;884;p109" descr=""/>
          <p:cNvPicPr/>
          <p:nvPr/>
        </p:nvPicPr>
        <p:blipFill>
          <a:blip r:embed="rId2"/>
          <a:stretch/>
        </p:blipFill>
        <p:spPr>
          <a:xfrm>
            <a:off x="8383680" y="4293720"/>
            <a:ext cx="759960" cy="75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extShape 1"/>
          <p:cNvSpPr txBox="1"/>
          <p:nvPr/>
        </p:nvSpPr>
        <p:spPr>
          <a:xfrm>
            <a:off x="628560" y="963360"/>
            <a:ext cx="8044920" cy="5817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3)</a:t>
            </a: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Escribir un título y una descripción explicando el</a:t>
            </a:r>
            <a:r>
              <a:rPr b="0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 </a:t>
            </a:r>
            <a:r>
              <a:rPr b="1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porqué</a:t>
            </a:r>
            <a:r>
              <a:rPr b="0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,</a:t>
            </a: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 del cambio de</a:t>
            </a:r>
            <a:r>
              <a:rPr b="0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 este PR.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TextShape 2"/>
          <p:cNvSpPr txBox="1"/>
          <p:nvPr/>
        </p:nvSpPr>
        <p:spPr>
          <a:xfrm>
            <a:off x="628560" y="189360"/>
            <a:ext cx="7886520" cy="77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Crear un pull request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Google Shape;891;p110" descr=""/>
          <p:cNvPicPr/>
          <p:nvPr/>
        </p:nvPicPr>
        <p:blipFill>
          <a:blip r:embed="rId1"/>
          <a:stretch/>
        </p:blipFill>
        <p:spPr>
          <a:xfrm>
            <a:off x="152280" y="1338120"/>
            <a:ext cx="8838720" cy="2758320"/>
          </a:xfrm>
          <a:prstGeom prst="rect">
            <a:avLst/>
          </a:prstGeom>
          <a:ln w="0">
            <a:noFill/>
          </a:ln>
        </p:spPr>
      </p:pic>
      <p:sp>
        <p:nvSpPr>
          <p:cNvPr id="581" name="CustomShape 3"/>
          <p:cNvSpPr/>
          <p:nvPr/>
        </p:nvSpPr>
        <p:spPr>
          <a:xfrm>
            <a:off x="628560" y="4097160"/>
            <a:ext cx="8175960" cy="86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4)</a:t>
            </a: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Puede pedirle a una persona específica o miembro de una organización que revise los cambios que ha propuesto, seleccionandolo de la lista de </a:t>
            </a:r>
            <a:r>
              <a:rPr b="1" lang="en" sz="1500" spc="-1" strike="noStrike">
                <a:solidFill>
                  <a:srgbClr val="000000"/>
                </a:solidFill>
                <a:latin typeface="Merriweather"/>
                <a:ea typeface="Merriweather"/>
              </a:rPr>
              <a:t>“Reviewers”</a:t>
            </a: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.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6636600" y="2303640"/>
            <a:ext cx="2037240" cy="326520"/>
          </a:xfrm>
          <a:prstGeom prst="rect">
            <a:avLst/>
          </a:prstGeom>
          <a:noFill/>
          <a:ln w="28575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5"/>
          <p:cNvSpPr/>
          <p:nvPr/>
        </p:nvSpPr>
        <p:spPr>
          <a:xfrm>
            <a:off x="730080" y="1497240"/>
            <a:ext cx="2037240" cy="217440"/>
          </a:xfrm>
          <a:prstGeom prst="rect">
            <a:avLst/>
          </a:prstGeom>
          <a:noFill/>
          <a:ln w="28575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6"/>
          <p:cNvSpPr/>
          <p:nvPr/>
        </p:nvSpPr>
        <p:spPr>
          <a:xfrm>
            <a:off x="729720" y="2183760"/>
            <a:ext cx="2037240" cy="217440"/>
          </a:xfrm>
          <a:prstGeom prst="rect">
            <a:avLst/>
          </a:prstGeom>
          <a:noFill/>
          <a:ln w="28575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85" name="Google Shape;896;p110" descr=""/>
          <p:cNvPicPr/>
          <p:nvPr/>
        </p:nvPicPr>
        <p:blipFill>
          <a:blip r:embed="rId2"/>
          <a:stretch/>
        </p:blipFill>
        <p:spPr>
          <a:xfrm>
            <a:off x="8383680" y="4315680"/>
            <a:ext cx="759960" cy="75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617760" y="385560"/>
            <a:ext cx="7886520" cy="77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Crear un pull request</a:t>
            </a:r>
            <a:br/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TextShape 2"/>
          <p:cNvSpPr txBox="1"/>
          <p:nvPr/>
        </p:nvSpPr>
        <p:spPr>
          <a:xfrm>
            <a:off x="617760" y="3393000"/>
            <a:ext cx="7886520" cy="7736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21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5)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Hacer click en</a:t>
            </a: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 “Create pull request”.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TextShape 3"/>
          <p:cNvSpPr txBox="1"/>
          <p:nvPr/>
        </p:nvSpPr>
        <p:spPr>
          <a:xfrm>
            <a:off x="748440" y="1159560"/>
            <a:ext cx="7886520" cy="1177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Nota: </a:t>
            </a: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asegúrese que el miembro al que quiera agregar como Reviewer se encuentre en el repositorio como colaborador.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Para agregar un nuevo colaborador vaya a</a:t>
            </a:r>
            <a:r>
              <a:rPr b="0" lang="en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" sz="1900" spc="-1" strike="noStrike">
                <a:solidFill>
                  <a:srgbClr val="000000"/>
                </a:solidFill>
                <a:latin typeface="Merriweather"/>
                <a:ea typeface="Merriweather"/>
              </a:rPr>
              <a:t>Settings → Collaborators → Add People → Buscar por perfil de github</a:t>
            </a: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AR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Google Shape;904;p111" descr=""/>
          <p:cNvPicPr/>
          <p:nvPr/>
        </p:nvPicPr>
        <p:blipFill>
          <a:blip r:embed="rId1"/>
          <a:stretch/>
        </p:blipFill>
        <p:spPr>
          <a:xfrm>
            <a:off x="1078560" y="4063680"/>
            <a:ext cx="2347920" cy="630720"/>
          </a:xfrm>
          <a:prstGeom prst="rect">
            <a:avLst/>
          </a:prstGeom>
          <a:ln w="0">
            <a:noFill/>
          </a:ln>
        </p:spPr>
      </p:pic>
      <p:pic>
        <p:nvPicPr>
          <p:cNvPr id="590" name="Google Shape;905;p111" descr=""/>
          <p:cNvPicPr/>
          <p:nvPr/>
        </p:nvPicPr>
        <p:blipFill>
          <a:blip r:embed="rId2"/>
          <a:stretch/>
        </p:blipFill>
        <p:spPr>
          <a:xfrm>
            <a:off x="8383680" y="4217760"/>
            <a:ext cx="759960" cy="75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xtShape 1"/>
          <p:cNvSpPr txBox="1"/>
          <p:nvPr/>
        </p:nvSpPr>
        <p:spPr>
          <a:xfrm>
            <a:off x="628560" y="995760"/>
            <a:ext cx="7886520" cy="3854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A partir de este módulo vamos a empezar a hacer las entregas y consultas de los ejercicios a través de Pull requests en github.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1- Crear un nuevo repositorio para el segundo cuatrimestre (Si no lo hicieron en el repaso)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2- Crear un nuevo branch desde master/main llamado ej1-readme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3- En el archivo readme del repositorio, poner una descripción del curso y sus contenidos junto con el objetivo de su repositorio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4- Subir el branch nuevo con ese cambio a github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5- Generar un PR a master poniendo a los profesores como reviewers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6- Después de tener 2 approvals hacer merge.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7- En el repositorio local, volver a pararse en master/main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8- Traer los cambios de github que se mergearon en el punto 6 (desde master/main)</a:t>
            </a:r>
            <a:endParaRPr b="0" lang="es-A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TextShape 2"/>
          <p:cNvSpPr txBox="1"/>
          <p:nvPr/>
        </p:nvSpPr>
        <p:spPr>
          <a:xfrm>
            <a:off x="628560" y="287280"/>
            <a:ext cx="7886520" cy="77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Migracion a Github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628560" y="10044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SCV LOCALES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210600" y="980640"/>
            <a:ext cx="4256280" cy="3834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Funciona guardando las diferencias entre archivos de una versión a otra en el disco. Otra manera de hacer esto es copiar los archivos a otro directorio.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VENTAJAS</a:t>
            </a: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: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0000"/>
              </a:buClr>
              <a:buFont typeface="Merriweather Light"/>
              <a:buChar char="•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Es simple.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90000"/>
              </a:lnSpc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000000"/>
              </a:buClr>
              <a:buFont typeface="Merriweather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DESVENTAJAS: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0000"/>
              </a:buClr>
              <a:buFont typeface="Merriweather Light"/>
              <a:buChar char="•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No permite trabajar en conjunto con otros desarrolladores.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0000"/>
              </a:buClr>
              <a:buFont typeface="Merriweather Light"/>
              <a:buChar char="•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Propenso a errores.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Google Shape;534;p62" descr=""/>
          <p:cNvPicPr/>
          <p:nvPr/>
        </p:nvPicPr>
        <p:blipFill>
          <a:blip r:embed="rId1"/>
          <a:stretch/>
        </p:blipFill>
        <p:spPr>
          <a:xfrm>
            <a:off x="4572000" y="980640"/>
            <a:ext cx="4362120" cy="3900960"/>
          </a:xfrm>
          <a:prstGeom prst="rect">
            <a:avLst/>
          </a:prstGeom>
          <a:ln w="0">
            <a:noFill/>
          </a:ln>
        </p:spPr>
      </p:pic>
      <p:sp>
        <p:nvSpPr>
          <p:cNvPr id="414" name="CustomShape 3"/>
          <p:cNvSpPr/>
          <p:nvPr/>
        </p:nvSpPr>
        <p:spPr>
          <a:xfrm>
            <a:off x="5209920" y="2128320"/>
            <a:ext cx="686880" cy="265320"/>
          </a:xfrm>
          <a:prstGeom prst="rect">
            <a:avLst/>
          </a:prstGeom>
          <a:solidFill>
            <a:srgbClr val="c9da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file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5005080" y="1529640"/>
            <a:ext cx="1096920" cy="5540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Checkout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7171920" y="2084040"/>
            <a:ext cx="930960" cy="354240"/>
          </a:xfrm>
          <a:prstGeom prst="rect">
            <a:avLst/>
          </a:prstGeom>
          <a:solidFill>
            <a:srgbClr val="9ffc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6"/>
          <p:cNvSpPr/>
          <p:nvPr/>
        </p:nvSpPr>
        <p:spPr>
          <a:xfrm>
            <a:off x="7171920" y="2172960"/>
            <a:ext cx="930960" cy="265320"/>
          </a:xfrm>
          <a:prstGeom prst="rect">
            <a:avLst/>
          </a:prstGeom>
          <a:solidFill>
            <a:srgbClr val="9ffc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Calibri"/>
                <a:ea typeface="Calibri"/>
              </a:rPr>
              <a:t>versión 3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418" name="CustomShape 7"/>
          <p:cNvSpPr/>
          <p:nvPr/>
        </p:nvSpPr>
        <p:spPr>
          <a:xfrm>
            <a:off x="7171920" y="2882160"/>
            <a:ext cx="930960" cy="309960"/>
          </a:xfrm>
          <a:prstGeom prst="rect">
            <a:avLst/>
          </a:prstGeom>
          <a:solidFill>
            <a:srgbClr val="9ffc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Calibri"/>
                <a:ea typeface="Calibri"/>
              </a:rPr>
              <a:t>versión 2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419" name="CustomShape 8"/>
          <p:cNvSpPr/>
          <p:nvPr/>
        </p:nvSpPr>
        <p:spPr>
          <a:xfrm>
            <a:off x="7171920" y="3657960"/>
            <a:ext cx="930960" cy="354240"/>
          </a:xfrm>
          <a:prstGeom prst="rect">
            <a:avLst/>
          </a:prstGeom>
          <a:solidFill>
            <a:srgbClr val="9ffc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Calibri"/>
                <a:ea typeface="Calibri"/>
              </a:rPr>
              <a:t>versión 1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420" name="CustomShape 9"/>
          <p:cNvSpPr/>
          <p:nvPr/>
        </p:nvSpPr>
        <p:spPr>
          <a:xfrm>
            <a:off x="5750280" y="1015920"/>
            <a:ext cx="2005920" cy="4028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LOCAL COMPUTER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21" name="CustomShape 10"/>
          <p:cNvSpPr/>
          <p:nvPr/>
        </p:nvSpPr>
        <p:spPr>
          <a:xfrm>
            <a:off x="6750720" y="1695240"/>
            <a:ext cx="1773360" cy="309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Calibri"/>
                <a:ea typeface="Calibri"/>
              </a:rPr>
              <a:t>Versión Database</a:t>
            </a:r>
            <a:endParaRPr b="0" lang="es-A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10600" y="939600"/>
            <a:ext cx="4256280" cy="40309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Tienen un único servidor que contiene todos los archivos versionados, y varios clientes que descargan los archivos desde ese lugar central.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Merriweather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VENTAJAS: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0000"/>
              </a:buClr>
              <a:buFont typeface="Merriweather Light"/>
              <a:buChar char="•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Es más fácil de administrar.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0000"/>
              </a:buClr>
              <a:buFont typeface="Merriweather Light"/>
              <a:buChar char="•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Sirve para trabajos en conjunto con otros desarrolladores.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90000"/>
              </a:lnSpc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000000"/>
              </a:buClr>
              <a:buFont typeface="Merriweather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DESVENTAJAS: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0000"/>
              </a:buClr>
              <a:buFont typeface="Merriweather Light"/>
              <a:buChar char="•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Si el servidor se cae o la base de datos se corrompe pierdes todo.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Google Shape;548;p63" descr=""/>
          <p:cNvPicPr/>
          <p:nvPr/>
        </p:nvPicPr>
        <p:blipFill>
          <a:blip r:embed="rId1"/>
          <a:stretch/>
        </p:blipFill>
        <p:spPr>
          <a:xfrm>
            <a:off x="4797360" y="939600"/>
            <a:ext cx="4111560" cy="3707280"/>
          </a:xfrm>
          <a:prstGeom prst="rect">
            <a:avLst/>
          </a:prstGeom>
          <a:ln w="0"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5083200" y="1034640"/>
            <a:ext cx="1204920" cy="245880"/>
          </a:xfrm>
          <a:prstGeom prst="rect">
            <a:avLst/>
          </a:prstGeom>
          <a:solidFill>
            <a:srgbClr val="dcdc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Calibri"/>
                <a:ea typeface="Calibri"/>
              </a:rPr>
              <a:t>Computer A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6904440" y="1034640"/>
            <a:ext cx="1784520" cy="30132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Calibri"/>
                <a:ea typeface="Calibri"/>
              </a:rPr>
              <a:t>Central VCS Server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5193720" y="1416600"/>
            <a:ext cx="1044360" cy="30132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Calibri"/>
                <a:ea typeface="Calibri"/>
              </a:rPr>
              <a:t>Checkout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5138640" y="3528000"/>
            <a:ext cx="1044360" cy="30132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Calibri"/>
                <a:ea typeface="Calibri"/>
              </a:rPr>
              <a:t>Checkout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428" name="CustomShape 6"/>
          <p:cNvSpPr/>
          <p:nvPr/>
        </p:nvSpPr>
        <p:spPr>
          <a:xfrm>
            <a:off x="5263920" y="1853280"/>
            <a:ext cx="793080" cy="301320"/>
          </a:xfrm>
          <a:prstGeom prst="rect">
            <a:avLst/>
          </a:prstGeom>
          <a:solidFill>
            <a:srgbClr val="c9da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file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29" name="CustomShape 7"/>
          <p:cNvSpPr/>
          <p:nvPr/>
        </p:nvSpPr>
        <p:spPr>
          <a:xfrm>
            <a:off x="5289120" y="3944520"/>
            <a:ext cx="793080" cy="301320"/>
          </a:xfrm>
          <a:prstGeom prst="rect">
            <a:avLst/>
          </a:prstGeom>
          <a:solidFill>
            <a:srgbClr val="c9da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file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30" name="CustomShape 8"/>
          <p:cNvSpPr/>
          <p:nvPr/>
        </p:nvSpPr>
        <p:spPr>
          <a:xfrm>
            <a:off x="6951600" y="1602000"/>
            <a:ext cx="178452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Calibri"/>
                <a:ea typeface="Calibri"/>
              </a:rPr>
              <a:t>Versión Database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431" name="CustomShape 9"/>
          <p:cNvSpPr/>
          <p:nvPr/>
        </p:nvSpPr>
        <p:spPr>
          <a:xfrm>
            <a:off x="7385400" y="2098080"/>
            <a:ext cx="868320" cy="311760"/>
          </a:xfrm>
          <a:prstGeom prst="rect">
            <a:avLst/>
          </a:prstGeom>
          <a:solidFill>
            <a:srgbClr val="9ffc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alibri"/>
                <a:ea typeface="Calibri"/>
              </a:rPr>
              <a:t>versión 3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432" name="CustomShape 10"/>
          <p:cNvSpPr/>
          <p:nvPr/>
        </p:nvSpPr>
        <p:spPr>
          <a:xfrm>
            <a:off x="7385400" y="2884680"/>
            <a:ext cx="868320" cy="311760"/>
          </a:xfrm>
          <a:prstGeom prst="rect">
            <a:avLst/>
          </a:prstGeom>
          <a:solidFill>
            <a:srgbClr val="9ffc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alibri"/>
                <a:ea typeface="Calibri"/>
              </a:rPr>
              <a:t>versión 2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433" name="CustomShape 11"/>
          <p:cNvSpPr/>
          <p:nvPr/>
        </p:nvSpPr>
        <p:spPr>
          <a:xfrm>
            <a:off x="7385400" y="3632760"/>
            <a:ext cx="868320" cy="311760"/>
          </a:xfrm>
          <a:prstGeom prst="rect">
            <a:avLst/>
          </a:prstGeom>
          <a:solidFill>
            <a:srgbClr val="9ffc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alibri"/>
                <a:ea typeface="Calibri"/>
              </a:rPr>
              <a:t>versión 1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434" name="TextShape 12"/>
          <p:cNvSpPr txBox="1"/>
          <p:nvPr/>
        </p:nvSpPr>
        <p:spPr>
          <a:xfrm>
            <a:off x="628560" y="11952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SCV CENTRALIZADOS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384840" y="1125360"/>
            <a:ext cx="4256280" cy="40309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Los clientes no sólo descargan la última instantánea de los archivos: replican completamente el repositorio con cada descarga.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Merriweather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VENTAJAS: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0000"/>
              </a:buClr>
              <a:buFont typeface="Merriweather Light"/>
              <a:buChar char="•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Existen copias para restaurar el servidor en caso de ser necesario.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90000"/>
              </a:lnSpc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000000"/>
              </a:buClr>
              <a:buFont typeface="Merriweather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"/>
                <a:ea typeface="Merriweather"/>
              </a:rPr>
              <a:t>DESVENTAJAS: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90000"/>
              </a:lnSpc>
              <a:buClr>
                <a:srgbClr val="000000"/>
              </a:buClr>
              <a:buFont typeface="Merriweather Light"/>
              <a:buChar char="•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Merriweather Light"/>
                <a:ea typeface="Merriweather Light"/>
              </a:rPr>
              <a:t>Posibilidad de error al modificar un mismo archivo desde lugares diferentes.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Google Shape;565;p64" descr=""/>
          <p:cNvPicPr/>
          <p:nvPr/>
        </p:nvPicPr>
        <p:blipFill>
          <a:blip r:embed="rId1"/>
          <a:stretch/>
        </p:blipFill>
        <p:spPr>
          <a:xfrm>
            <a:off x="4839480" y="837720"/>
            <a:ext cx="4075560" cy="4074120"/>
          </a:xfrm>
          <a:prstGeom prst="rect">
            <a:avLst/>
          </a:prstGeom>
          <a:ln w="0">
            <a:noFill/>
          </a:ln>
        </p:spPr>
      </p:pic>
      <p:sp>
        <p:nvSpPr>
          <p:cNvPr id="437" name="TextShape 2"/>
          <p:cNvSpPr txBox="1"/>
          <p:nvPr/>
        </p:nvSpPr>
        <p:spPr>
          <a:xfrm>
            <a:off x="628560" y="7632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SCV DISTRIBUIDOS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628560" y="151200"/>
            <a:ext cx="7886520" cy="915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Qué es?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311760" y="1295280"/>
            <a:ext cx="8520120" cy="3337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Git es un </a:t>
            </a: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sistema de control de versiones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 que amplía la noción de otros VCS (Version Control System) por su capacidad de ofrecer casi todas sus funciones para usar sin conexión y sin un servidor central.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tabLst>
                <a:tab algn="l" pos="0"/>
              </a:tabLst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Hoy, Git es efectivamente el </a:t>
            </a:r>
            <a:r>
              <a:rPr b="1" lang="en" sz="1800" spc="-1" strike="noStrike">
                <a:solidFill>
                  <a:srgbClr val="000000"/>
                </a:solidFill>
                <a:latin typeface="Merriweather"/>
                <a:ea typeface="Merriweather"/>
              </a:rPr>
              <a:t>estándar </a:t>
            </a:r>
            <a:r>
              <a:rPr b="0" lang="en" sz="1800" spc="-1" strike="noStrike">
                <a:solidFill>
                  <a:srgbClr val="000000"/>
                </a:solidFill>
                <a:latin typeface="Merriweather Light"/>
                <a:ea typeface="Merriweather Light"/>
              </a:rPr>
              <a:t>para el control de versiones de software y es una herramienta esperada para todo framework de desarrollo. Los usuarios destacan su excelente rendimiento, flexibilidad de uso, capacidades fuera de línea y funciones de colaboración como su motivación para cambiar.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Google Shape;573;p65" descr=""/>
          <p:cNvPicPr/>
          <p:nvPr/>
        </p:nvPicPr>
        <p:blipFill>
          <a:blip r:embed="rId1"/>
          <a:stretch/>
        </p:blipFill>
        <p:spPr>
          <a:xfrm>
            <a:off x="2254680" y="558720"/>
            <a:ext cx="1414440" cy="63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Application>LibreOffice/7.0.0.3$Windows_X86_64 LibreOffice_project/8061b3e9204bef6b321a21033174034a5e2ea88e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2022-09-05T13:19:31Z</dcterms:modified>
  <cp:revision>1</cp:revision>
  <dc:subject/>
  <dc:title/>
</cp:coreProperties>
</file>